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53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Default Extension="jpeg" ContentType="image/jpeg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s/slide54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7.xml" ContentType="application/vnd.openxmlformats-officedocument.presentationml.slide+xml"/>
  <Override PartName="/ppt/slides/slide55.xml" ContentType="application/vnd.openxmlformats-officedocument.presentationml.slide+xml"/>
  <Override PartName="/ppt/slides/slide4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Default Extension="gif" ContentType="image/gif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52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307" r:id="rId2"/>
    <p:sldId id="309" r:id="rId3"/>
    <p:sldId id="308" r:id="rId4"/>
    <p:sldId id="310" r:id="rId5"/>
    <p:sldId id="256" r:id="rId6"/>
    <p:sldId id="295" r:id="rId7"/>
    <p:sldId id="296" r:id="rId8"/>
    <p:sldId id="298" r:id="rId9"/>
    <p:sldId id="301" r:id="rId10"/>
    <p:sldId id="302" r:id="rId11"/>
    <p:sldId id="303" r:id="rId12"/>
    <p:sldId id="299" r:id="rId13"/>
    <p:sldId id="300" r:id="rId14"/>
    <p:sldId id="287" r:id="rId15"/>
    <p:sldId id="288" r:id="rId16"/>
    <p:sldId id="297" r:id="rId17"/>
    <p:sldId id="257" r:id="rId18"/>
    <p:sldId id="306" r:id="rId19"/>
    <p:sldId id="261" r:id="rId20"/>
    <p:sldId id="286" r:id="rId21"/>
    <p:sldId id="305" r:id="rId22"/>
    <p:sldId id="262" r:id="rId23"/>
    <p:sldId id="266" r:id="rId24"/>
    <p:sldId id="263" r:id="rId25"/>
    <p:sldId id="264" r:id="rId26"/>
    <p:sldId id="258" r:id="rId27"/>
    <p:sldId id="259" r:id="rId28"/>
    <p:sldId id="260" r:id="rId29"/>
    <p:sldId id="275" r:id="rId30"/>
    <p:sldId id="265" r:id="rId31"/>
    <p:sldId id="304" r:id="rId32"/>
    <p:sldId id="276" r:id="rId33"/>
    <p:sldId id="277" r:id="rId34"/>
    <p:sldId id="270" r:id="rId35"/>
    <p:sldId id="267" r:id="rId36"/>
    <p:sldId id="278" r:id="rId37"/>
    <p:sldId id="274" r:id="rId38"/>
    <p:sldId id="285" r:id="rId39"/>
    <p:sldId id="268" r:id="rId40"/>
    <p:sldId id="269" r:id="rId41"/>
    <p:sldId id="271" r:id="rId42"/>
    <p:sldId id="272" r:id="rId43"/>
    <p:sldId id="273" r:id="rId44"/>
    <p:sldId id="279" r:id="rId45"/>
    <p:sldId id="292" r:id="rId46"/>
    <p:sldId id="293" r:id="rId47"/>
    <p:sldId id="294" r:id="rId48"/>
    <p:sldId id="280" r:id="rId49"/>
    <p:sldId id="281" r:id="rId50"/>
    <p:sldId id="282" r:id="rId51"/>
    <p:sldId id="283" r:id="rId52"/>
    <p:sldId id="284" r:id="rId53"/>
    <p:sldId id="289" r:id="rId54"/>
    <p:sldId id="290" r:id="rId55"/>
    <p:sldId id="291" r:id="rId56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FFFF"/>
    <a:srgbClr val="FF8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7236" autoAdjust="0"/>
    <p:restoredTop sz="93036" autoAdjust="0"/>
  </p:normalViewPr>
  <p:slideViewPr>
    <p:cSldViewPr snapToGrid="0" snapToObjects="1">
      <p:cViewPr varScale="1">
        <p:scale>
          <a:sx n="116" d="100"/>
          <a:sy n="116" d="100"/>
        </p:scale>
        <p:origin x="-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508000" y="380984"/>
            <a:ext cx="8128000" cy="6096049"/>
            <a:chOff x="508000" y="380984"/>
            <a:chExt cx="8128000" cy="6096049"/>
          </a:xfrm>
        </p:grpSpPr>
        <p:pic>
          <p:nvPicPr>
            <p:cNvPr id="2" name="図 1" descr="24107619749_d4fc644322_z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08000" y="380984"/>
              <a:ext cx="8128000" cy="6096049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122494" y="1558090"/>
              <a:ext cx="1921920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5644822" y="5237109"/>
              <a:ext cx="1915909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936171" y="3070103"/>
              <a:ext cx="2564224" cy="46166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DAC </a:t>
              </a:r>
              <a:r>
                <a:rPr lang="ja-JP" altLang="en-US" sz="2400" dirty="0" smtClean="0"/>
                <a:t>と</a:t>
              </a:r>
              <a:r>
                <a:rPr lang="en-US" altLang="ja-JP" sz="2400" dirty="0" smtClean="0"/>
                <a:t> ADC </a:t>
              </a:r>
              <a:r>
                <a:rPr lang="ja-JP" altLang="en-US" sz="2400" dirty="0" smtClean="0"/>
                <a:t>を直結</a:t>
              </a:r>
              <a:endParaRPr lang="en-US" altLang="ja-JP" sz="2400" dirty="0" smtClean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方形/長方形 56"/>
          <p:cNvSpPr/>
          <p:nvPr/>
        </p:nvSpPr>
        <p:spPr>
          <a:xfrm rot="16200000">
            <a:off x="2317693" y="2156741"/>
            <a:ext cx="86400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4" name="図形グループ 53"/>
          <p:cNvGrpSpPr/>
          <p:nvPr/>
        </p:nvGrpSpPr>
        <p:grpSpPr>
          <a:xfrm>
            <a:off x="2059491" y="3007033"/>
            <a:ext cx="5401756" cy="437655"/>
            <a:chOff x="2059491" y="2865905"/>
            <a:chExt cx="5401756" cy="437655"/>
          </a:xfrm>
        </p:grpSpPr>
        <p:sp>
          <p:nvSpPr>
            <p:cNvPr id="53" name="正方形/長方形 52"/>
            <p:cNvSpPr/>
            <p:nvPr/>
          </p:nvSpPr>
          <p:spPr>
            <a:xfrm>
              <a:off x="3663541" y="3014117"/>
              <a:ext cx="2194699" cy="28944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2059491" y="2865905"/>
              <a:ext cx="5401756" cy="2576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L 字 2"/>
          <p:cNvSpPr/>
          <p:nvPr/>
        </p:nvSpPr>
        <p:spPr>
          <a:xfrm rot="10800000">
            <a:off x="4547221" y="5481591"/>
            <a:ext cx="104796" cy="265880"/>
          </a:xfrm>
          <a:prstGeom prst="corner">
            <a:avLst>
              <a:gd name="adj1" fmla="val 22308"/>
              <a:gd name="adj2" fmla="val 26337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L 字 3"/>
          <p:cNvSpPr/>
          <p:nvPr/>
        </p:nvSpPr>
        <p:spPr>
          <a:xfrm rot="10800000">
            <a:off x="4877695" y="5485339"/>
            <a:ext cx="104796" cy="265880"/>
          </a:xfrm>
          <a:prstGeom prst="corner">
            <a:avLst>
              <a:gd name="adj1" fmla="val 22308"/>
              <a:gd name="adj2" fmla="val 26337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 rot="10800000">
            <a:off x="4071853" y="5863367"/>
            <a:ext cx="527766" cy="1084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rot="16200000">
            <a:off x="4133613" y="5859911"/>
            <a:ext cx="108431" cy="115342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 rot="10800000">
            <a:off x="4929412" y="5863367"/>
            <a:ext cx="527766" cy="1084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5286185" y="5859911"/>
            <a:ext cx="108431" cy="115342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469546" y="1565865"/>
            <a:ext cx="587104" cy="2493711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10" name="図形グループ 19"/>
          <p:cNvGrpSpPr/>
          <p:nvPr/>
        </p:nvGrpSpPr>
        <p:grpSpPr>
          <a:xfrm rot="10800000">
            <a:off x="4071853" y="4066123"/>
            <a:ext cx="1381726" cy="1400562"/>
            <a:chOff x="2877106" y="3431433"/>
            <a:chExt cx="3393641" cy="2610001"/>
          </a:xfrm>
        </p:grpSpPr>
        <p:sp>
          <p:nvSpPr>
            <p:cNvPr id="11" name="正方形/長方形 10"/>
            <p:cNvSpPr/>
            <p:nvPr/>
          </p:nvSpPr>
          <p:spPr>
            <a:xfrm>
              <a:off x="3087061" y="5697817"/>
              <a:ext cx="2970000" cy="270000"/>
            </a:xfrm>
            <a:prstGeom prst="rect">
              <a:avLst/>
            </a:prstGeom>
            <a:solidFill>
              <a:srgbClr val="77933C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24330" y="3482992"/>
              <a:ext cx="2268001" cy="2171358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台形 12"/>
            <p:cNvSpPr/>
            <p:nvPr/>
          </p:nvSpPr>
          <p:spPr>
            <a:xfrm>
              <a:off x="3852000" y="3431433"/>
              <a:ext cx="1440000" cy="519852"/>
            </a:xfrm>
            <a:prstGeom prst="trapezoid">
              <a:avLst>
                <a:gd name="adj" fmla="val 36112"/>
              </a:avLst>
            </a:prstGeom>
            <a:solidFill>
              <a:srgbClr val="77933C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852000" y="3951285"/>
              <a:ext cx="1440000" cy="2090148"/>
            </a:xfrm>
            <a:prstGeom prst="rect">
              <a:avLst/>
            </a:prstGeom>
            <a:solidFill>
              <a:srgbClr val="77933C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44155" y="3431433"/>
              <a:ext cx="270000" cy="2610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3852001" y="4182881"/>
              <a:ext cx="448969" cy="185855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845007" y="4854395"/>
              <a:ext cx="446994" cy="1187038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 rot="5400000" flipH="1">
              <a:off x="4769092" y="5506212"/>
              <a:ext cx="857018" cy="188800"/>
            </a:xfrm>
            <a:prstGeom prst="rect">
              <a:avLst/>
            </a:prstGeom>
            <a:solidFill>
              <a:srgbClr val="77933C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 rot="5400000">
              <a:off x="3291853" y="4232707"/>
              <a:ext cx="576000" cy="27985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 rot="5400000">
              <a:off x="3604835" y="4314290"/>
              <a:ext cx="360000" cy="134332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 rot="5400000">
              <a:off x="5280001" y="4861930"/>
              <a:ext cx="576000" cy="27985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 rot="5400000">
              <a:off x="5180634" y="4944022"/>
              <a:ext cx="360000" cy="133314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2877106" y="3482991"/>
              <a:ext cx="562820" cy="202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 rot="5400000">
              <a:off x="3054050" y="3442379"/>
              <a:ext cx="202065" cy="28329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707927" y="3482990"/>
              <a:ext cx="562820" cy="202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 rot="5400000">
              <a:off x="5884871" y="3442378"/>
              <a:ext cx="202065" cy="28329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正方形/長方形 26"/>
          <p:cNvSpPr/>
          <p:nvPr/>
        </p:nvSpPr>
        <p:spPr>
          <a:xfrm>
            <a:off x="4147981" y="5224685"/>
            <a:ext cx="80616" cy="11716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ja-JP" altLang="en-US" sz="1400" dirty="0">
              <a:solidFill>
                <a:srgbClr val="FFFF0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5302468" y="5229623"/>
            <a:ext cx="80616" cy="11716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ja-JP" altLang="en-US" sz="1400" dirty="0">
              <a:solidFill>
                <a:srgbClr val="FFFF00"/>
              </a:solidFill>
            </a:endParaRPr>
          </a:p>
        </p:txBody>
      </p:sp>
      <p:grpSp>
        <p:nvGrpSpPr>
          <p:cNvPr id="29" name="図形グループ 18"/>
          <p:cNvGrpSpPr/>
          <p:nvPr/>
        </p:nvGrpSpPr>
        <p:grpSpPr>
          <a:xfrm>
            <a:off x="4599619" y="5587449"/>
            <a:ext cx="329793" cy="580808"/>
            <a:chOff x="4141994" y="1741128"/>
            <a:chExt cx="810000" cy="1082358"/>
          </a:xfrm>
        </p:grpSpPr>
        <p:sp>
          <p:nvSpPr>
            <p:cNvPr id="30" name="正方形/長方形 29"/>
            <p:cNvSpPr/>
            <p:nvPr/>
          </p:nvSpPr>
          <p:spPr>
            <a:xfrm>
              <a:off x="4141994" y="2083128"/>
              <a:ext cx="810000" cy="52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4294394" y="2603608"/>
              <a:ext cx="514800" cy="219878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4282563" y="1741128"/>
              <a:ext cx="514800" cy="34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4537891" y="5190329"/>
            <a:ext cx="461665" cy="579416"/>
          </a:xfrm>
          <a:prstGeom prst="rect">
            <a:avLst/>
          </a:prstGeom>
          <a:noFill/>
        </p:spPr>
        <p:txBody>
          <a:bodyPr vert="eaVert" wrap="square" rtlCol="0" anchor="ctr" anchorCtr="1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 rot="16200000" flipH="1">
            <a:off x="4618759" y="4427203"/>
            <a:ext cx="799241" cy="7687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 rot="16200000">
            <a:off x="4987613" y="4598096"/>
            <a:ext cx="193181" cy="54279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 rot="16200000">
            <a:off x="4345609" y="4928431"/>
            <a:ext cx="193181" cy="5469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1" name="直線コネクタ 40"/>
          <p:cNvCxnSpPr/>
          <p:nvPr/>
        </p:nvCxnSpPr>
        <p:spPr>
          <a:xfrm>
            <a:off x="4748414" y="3495327"/>
            <a:ext cx="23871" cy="2739571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>
            <a:stCxn id="40" idx="1"/>
          </p:cNvCxnSpPr>
          <p:nvPr/>
        </p:nvCxnSpPr>
        <p:spPr>
          <a:xfrm flipH="1">
            <a:off x="4761431" y="6094137"/>
            <a:ext cx="1173684" cy="151617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 flipH="1">
            <a:off x="3928882" y="4631112"/>
            <a:ext cx="670737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flipV="1">
            <a:off x="4929411" y="3495327"/>
            <a:ext cx="1" cy="145161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 flipV="1">
            <a:off x="4599619" y="3495327"/>
            <a:ext cx="0" cy="1136678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4929915" y="4953094"/>
            <a:ext cx="606602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132572" y="4865259"/>
            <a:ext cx="1492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回転ステージ</a:t>
            </a:r>
            <a:endParaRPr kumimoji="1" lang="ja-JP" altLang="en-US" dirty="0"/>
          </a:p>
        </p:txBody>
      </p:sp>
      <p:sp>
        <p:nvSpPr>
          <p:cNvPr id="50" name="L 字 49"/>
          <p:cNvSpPr/>
          <p:nvPr/>
        </p:nvSpPr>
        <p:spPr>
          <a:xfrm rot="5400000">
            <a:off x="2055756" y="4044929"/>
            <a:ext cx="2947947" cy="1754805"/>
          </a:xfrm>
          <a:prstGeom prst="corner">
            <a:avLst>
              <a:gd name="adj1" fmla="val 32652"/>
              <a:gd name="adj2" fmla="val 26531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537684" y="4446794"/>
            <a:ext cx="14414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0000"/>
                </a:solidFill>
              </a:rPr>
              <a:t>ヘリウムガス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1" name="L 字 50"/>
          <p:cNvSpPr/>
          <p:nvPr/>
        </p:nvSpPr>
        <p:spPr>
          <a:xfrm rot="16200000">
            <a:off x="4535034" y="4044929"/>
            <a:ext cx="2947947" cy="1754805"/>
          </a:xfrm>
          <a:prstGeom prst="corner">
            <a:avLst>
              <a:gd name="adj1" fmla="val 32652"/>
              <a:gd name="adj2" fmla="val 26531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935115" y="59094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電力</a:t>
            </a:r>
            <a:r>
              <a:rPr lang="ja-JP" altLang="en-US" dirty="0" smtClean="0">
                <a:solidFill>
                  <a:srgbClr val="000000"/>
                </a:solidFill>
              </a:rPr>
              <a:t>線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525963" y="474683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ヘリウムガス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2607540" y="2731083"/>
            <a:ext cx="432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 rot="600000">
            <a:off x="1951210" y="2001531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 rot="600000">
            <a:off x="3007987" y="-3925438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 rot="6000000">
            <a:off x="-225464" y="-1378046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 rot="6000000">
            <a:off x="4466196" y="-549581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 rot="3600000">
            <a:off x="3060533" y="-322655"/>
            <a:ext cx="1439983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 rot="18000000" flipH="1">
            <a:off x="5705252" y="-322655"/>
            <a:ext cx="1439983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363108" y="1365735"/>
            <a:ext cx="3821291" cy="4663865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736151" y="6393702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736151" y="351492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 rot="5400000">
            <a:off x="213926" y="3372597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rot="5400000">
            <a:off x="4549324" y="3372597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3792097" y="2146956"/>
            <a:ext cx="2198901" cy="2143373"/>
            <a:chOff x="3792097" y="1304334"/>
            <a:chExt cx="2198901" cy="2143373"/>
          </a:xfrm>
        </p:grpSpPr>
        <p:sp>
          <p:nvSpPr>
            <p:cNvPr id="7" name="正方形/長方形 6"/>
            <p:cNvSpPr/>
            <p:nvPr/>
          </p:nvSpPr>
          <p:spPr>
            <a:xfrm rot="20636926">
              <a:off x="3847625" y="3203514"/>
              <a:ext cx="2143373" cy="207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 rot="16840828">
              <a:off x="2824370" y="2272061"/>
              <a:ext cx="2143373" cy="207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6361039" y="215747"/>
            <a:ext cx="840228" cy="547741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 rot="5400000">
            <a:off x="6564584" y="872572"/>
            <a:ext cx="415558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361039" y="1184311"/>
            <a:ext cx="840228" cy="1517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 rot="5400000">
            <a:off x="6564584" y="1437538"/>
            <a:ext cx="415558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467769" y="1749277"/>
            <a:ext cx="624228" cy="1517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46614" y="1965425"/>
            <a:ext cx="696228" cy="3317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80980" y="1930012"/>
            <a:ext cx="3592773" cy="344208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110841" y="2299250"/>
            <a:ext cx="948223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 rot="5400000">
            <a:off x="6439263" y="2554804"/>
            <a:ext cx="307557" cy="9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 rot="5400000">
            <a:off x="6142795" y="2554805"/>
            <a:ext cx="307557" cy="9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 rot="5400000">
            <a:off x="6739103" y="2554806"/>
            <a:ext cx="307557" cy="9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206093" y="2756450"/>
            <a:ext cx="189160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04643" y="2756450"/>
            <a:ext cx="189160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07143" y="2756450"/>
            <a:ext cx="189160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40994" y="2901950"/>
            <a:ext cx="347249" cy="6774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230553" y="0"/>
            <a:ext cx="1744662" cy="2297161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205153" y="411515"/>
            <a:ext cx="1780662" cy="151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30553" y="1289867"/>
            <a:ext cx="1744662" cy="151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241153" y="1854144"/>
            <a:ext cx="1744662" cy="151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図形グループ 39"/>
          <p:cNvGrpSpPr/>
          <p:nvPr/>
        </p:nvGrpSpPr>
        <p:grpSpPr>
          <a:xfrm>
            <a:off x="4508500" y="1544675"/>
            <a:ext cx="1233999" cy="206376"/>
            <a:chOff x="228600" y="1236699"/>
            <a:chExt cx="1054000" cy="206376"/>
          </a:xfrm>
        </p:grpSpPr>
        <p:cxnSp>
          <p:nvCxnSpPr>
            <p:cNvPr id="36" name="直線コネクタ 35"/>
            <p:cNvCxnSpPr/>
            <p:nvPr/>
          </p:nvCxnSpPr>
          <p:spPr>
            <a:xfrm>
              <a:off x="228600" y="1236699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>
              <a:off x="228600" y="133874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28600" y="144148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図形グループ 40"/>
          <p:cNvGrpSpPr/>
          <p:nvPr/>
        </p:nvGrpSpPr>
        <p:grpSpPr>
          <a:xfrm>
            <a:off x="4508500" y="806853"/>
            <a:ext cx="1233999" cy="206376"/>
            <a:chOff x="228600" y="1236699"/>
            <a:chExt cx="1054000" cy="206376"/>
          </a:xfrm>
        </p:grpSpPr>
        <p:cxnSp>
          <p:nvCxnSpPr>
            <p:cNvPr id="42" name="直線コネクタ 41"/>
            <p:cNvCxnSpPr/>
            <p:nvPr/>
          </p:nvCxnSpPr>
          <p:spPr>
            <a:xfrm>
              <a:off x="228600" y="1236699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228600" y="133874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28600" y="144148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線矢印コネクタ 45"/>
          <p:cNvCxnSpPr/>
          <p:nvPr/>
        </p:nvCxnSpPr>
        <p:spPr>
          <a:xfrm rot="5400000">
            <a:off x="2214397" y="1133197"/>
            <a:ext cx="5756606" cy="1588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8" idx="2"/>
          </p:cNvCxnSpPr>
          <p:nvPr/>
        </p:nvCxnSpPr>
        <p:spPr>
          <a:xfrm rot="10800000">
            <a:off x="3998216" y="3237910"/>
            <a:ext cx="1094484" cy="774384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>
            <a:stCxn id="8" idx="2"/>
            <a:endCxn id="25" idx="1"/>
          </p:cNvCxnSpPr>
          <p:nvPr/>
        </p:nvCxnSpPr>
        <p:spPr>
          <a:xfrm>
            <a:off x="3998216" y="3237910"/>
            <a:ext cx="2042778" cy="276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rhea_wo_f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96" y="3512060"/>
            <a:ext cx="4064000" cy="3048000"/>
          </a:xfrm>
          <a:prstGeom prst="rect">
            <a:avLst/>
          </a:prstGeom>
        </p:spPr>
      </p:pic>
      <p:pic>
        <p:nvPicPr>
          <p:cNvPr id="5" name="図 4" descr="rhea_w_f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71" y="3512060"/>
            <a:ext cx="4064000" cy="3048000"/>
          </a:xfrm>
          <a:prstGeom prst="rect">
            <a:avLst/>
          </a:prstGeom>
        </p:spPr>
      </p:pic>
      <p:pic>
        <p:nvPicPr>
          <p:cNvPr id="6" name="図 5" descr="fmc150_wo_fa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96" y="343180"/>
            <a:ext cx="4064000" cy="3048000"/>
          </a:xfrm>
          <a:prstGeom prst="rect">
            <a:avLst/>
          </a:prstGeom>
        </p:spPr>
      </p:pic>
      <p:pic>
        <p:nvPicPr>
          <p:cNvPr id="7" name="図 6" descr="fmc150_w_fa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71" y="343180"/>
            <a:ext cx="4064000" cy="304800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60388" y="353750"/>
            <a:ext cx="1384914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(a) FMC150</a:t>
            </a:r>
            <a:br>
              <a:rPr lang="en-US" altLang="ja-JP" sz="2000" dirty="0" smtClean="0"/>
            </a:b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69037" y="353465"/>
            <a:ext cx="1396812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b</a:t>
            </a:r>
            <a:r>
              <a:rPr lang="en-US" altLang="ja-JP" sz="2000" dirty="0" smtClean="0"/>
              <a:t>) FMC150</a:t>
            </a:r>
          </a:p>
          <a:p>
            <a:pPr algn="ctr"/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2605" y="3531413"/>
            <a:ext cx="1082348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lang="en-US" altLang="ja-JP" sz="2000" dirty="0" smtClean="0"/>
              <a:t>) RHEA</a:t>
            </a:r>
            <a:br>
              <a:rPr lang="en-US" altLang="ja-JP" sz="2000" dirty="0" smtClean="0"/>
            </a:b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91880" y="1285007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&gt; </a:t>
            </a:r>
            <a:r>
              <a:rPr kumimoji="1" lang="en-US" altLang="ja-JP" dirty="0" smtClean="0"/>
              <a:t>70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70892" y="3531413"/>
            <a:ext cx="1107996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 RHEA</a:t>
            </a:r>
            <a:br>
              <a:rPr lang="en-US" altLang="ja-JP" sz="2000" dirty="0" smtClean="0"/>
            </a:b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cxnSp>
        <p:nvCxnSpPr>
          <p:cNvPr id="19" name="直線矢印コネクタ 18"/>
          <p:cNvCxnSpPr>
            <a:stCxn id="16" idx="3"/>
          </p:cNvCxnSpPr>
          <p:nvPr/>
        </p:nvCxnSpPr>
        <p:spPr>
          <a:xfrm flipV="1">
            <a:off x="5860703" y="1285007"/>
            <a:ext cx="1221002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図 21" descr="A0019_V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615" y="6679832"/>
            <a:ext cx="4080003" cy="306000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2662479" y="6697012"/>
            <a:ext cx="1218302" cy="677108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e</a:t>
            </a:r>
            <a:r>
              <a:rPr lang="en-US" altLang="ja-JP" sz="2000" dirty="0" smtClean="0"/>
              <a:t>) </a:t>
            </a:r>
            <a:r>
              <a:rPr lang="ja-JP" altLang="en-US" dirty="0" smtClean="0"/>
              <a:t>可視光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</a:t>
            </a:r>
            <a:r>
              <a:rPr lang="en-US" altLang="ja-JP" dirty="0" smtClean="0"/>
              <a:t>RHEA</a:t>
            </a:r>
            <a:r>
              <a:rPr lang="ja-JP" altLang="en-US" dirty="0" smtClean="0"/>
              <a:t>）</a:t>
            </a:r>
            <a:endParaRPr lang="en-US" altLang="ja-JP" dirty="0" smtClean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43359" y="7035566"/>
            <a:ext cx="1092767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600" dirty="0" smtClean="0"/>
              <a:t>冷却ファン</a:t>
            </a:r>
            <a:endParaRPr kumimoji="1" lang="ja-JP" altLang="en-US" sz="1600" dirty="0"/>
          </a:p>
        </p:txBody>
      </p:sp>
      <p:cxnSp>
        <p:nvCxnSpPr>
          <p:cNvPr id="25" name="直線矢印コネクタ 24"/>
          <p:cNvCxnSpPr>
            <a:stCxn id="24" idx="1"/>
          </p:cNvCxnSpPr>
          <p:nvPr/>
        </p:nvCxnSpPr>
        <p:spPr>
          <a:xfrm rot="10800000">
            <a:off x="4790747" y="6860707"/>
            <a:ext cx="552612" cy="344137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830616" y="1263295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65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/>
          <p:nvPr/>
        </p:nvCxnSpPr>
        <p:spPr>
          <a:xfrm flipV="1">
            <a:off x="1710294" y="1252741"/>
            <a:ext cx="1221002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4991880" y="4472244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0616" y="4494258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30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>
            <a:stCxn id="31" idx="3"/>
          </p:cNvCxnSpPr>
          <p:nvPr/>
        </p:nvCxnSpPr>
        <p:spPr>
          <a:xfrm flipV="1">
            <a:off x="1699439" y="4266168"/>
            <a:ext cx="1477720" cy="4127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30" idx="3"/>
          </p:cNvCxnSpPr>
          <p:nvPr/>
        </p:nvCxnSpPr>
        <p:spPr>
          <a:xfrm flipV="1">
            <a:off x="5860703" y="4135480"/>
            <a:ext cx="1495905" cy="5214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7717931" y="410291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50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38" name="直線矢印コネクタ 37"/>
          <p:cNvCxnSpPr>
            <a:stCxn id="37" idx="2"/>
          </p:cNvCxnSpPr>
          <p:nvPr/>
        </p:nvCxnSpPr>
        <p:spPr>
          <a:xfrm rot="16200000" flipH="1">
            <a:off x="7815581" y="4809006"/>
            <a:ext cx="912114" cy="2385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17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936" y="1563201"/>
            <a:ext cx="4800000" cy="3600000"/>
          </a:xfrm>
          <a:prstGeom prst="rect">
            <a:avLst/>
          </a:prstGeom>
        </p:spPr>
      </p:pic>
      <p:pic>
        <p:nvPicPr>
          <p:cNvPr id="3" name="図 2" descr="17 -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00" y="1563201"/>
            <a:ext cx="4800000" cy="3600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264581" y="1791167"/>
            <a:ext cx="64633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VNA</a:t>
            </a:r>
            <a:endParaRPr kumimoji="1" lang="ja-JP" altLang="en-US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46904" y="3041101"/>
            <a:ext cx="111378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外部</a:t>
            </a:r>
            <a:r>
              <a:rPr lang="en-US" altLang="ja-JP" sz="2000" dirty="0" smtClean="0"/>
              <a:t> LPF</a:t>
            </a:r>
            <a:endParaRPr kumimoji="1" lang="ja-JP" altLang="en-US" sz="2000" dirty="0"/>
          </a:p>
        </p:txBody>
      </p:sp>
      <p:sp>
        <p:nvSpPr>
          <p:cNvPr id="6" name="円/楕円 5"/>
          <p:cNvSpPr/>
          <p:nvPr/>
        </p:nvSpPr>
        <p:spPr>
          <a:xfrm>
            <a:off x="5440358" y="3506342"/>
            <a:ext cx="520491" cy="51364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endCxn id="6" idx="2"/>
          </p:cNvCxnSpPr>
          <p:nvPr/>
        </p:nvCxnSpPr>
        <p:spPr>
          <a:xfrm flipV="1">
            <a:off x="3420296" y="3763165"/>
            <a:ext cx="2020062" cy="2568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es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51" y="3308350"/>
            <a:ext cx="48768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07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2997761" y="2703046"/>
            <a:ext cx="1409244" cy="70406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92961" y="1734727"/>
            <a:ext cx="1611739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デバッグ用</a:t>
            </a:r>
            <a:endParaRPr lang="en-US" altLang="ja-JP" sz="2400" dirty="0" smtClean="0"/>
          </a:p>
          <a:p>
            <a:pPr algn="ctr"/>
            <a:r>
              <a:rPr lang="en-US" altLang="ja-JP" sz="2400" dirty="0" smtClean="0"/>
              <a:t>LED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71" y="942256"/>
            <a:ext cx="3826374" cy="3957412"/>
          </a:xfrm>
          <a:prstGeom prst="rect">
            <a:avLst/>
          </a:prstGeom>
        </p:spPr>
      </p:pic>
      <p:grpSp>
        <p:nvGrpSpPr>
          <p:cNvPr id="24" name="図形グループ 23"/>
          <p:cNvGrpSpPr/>
          <p:nvPr/>
        </p:nvGrpSpPr>
        <p:grpSpPr>
          <a:xfrm>
            <a:off x="438166" y="942256"/>
            <a:ext cx="4346060" cy="3941025"/>
            <a:chOff x="4611291" y="589887"/>
            <a:chExt cx="4346060" cy="3941025"/>
          </a:xfrm>
        </p:grpSpPr>
        <p:pic>
          <p:nvPicPr>
            <p:cNvPr id="5" name="図 4" descr="Assembly-GB-temp-4.bmp"/>
            <p:cNvPicPr>
              <a:picLocks noChangeAspect="1"/>
            </p:cNvPicPr>
            <p:nvPr/>
          </p:nvPicPr>
          <p:blipFill rotWithShape="1">
            <a:blip r:embed="rId3" cstate="print">
              <a:alphaModFix amt="80000"/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  </a:ext>
              </a:extLst>
            </a:blip>
            <a:srcRect/>
            <a:stretch/>
          </p:blipFill>
          <p:spPr>
            <a:xfrm>
              <a:off x="4611291" y="589887"/>
              <a:ext cx="4346060" cy="3941025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5793883" y="990831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195568" y="2018068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803031" y="3097645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7004537" y="990831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633636" y="2018068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7037102" y="3097645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420920" y="2018068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220</a:t>
              </a:r>
              <a:endParaRPr kumimoji="1" lang="en-US" altLang="ja-JP" sz="2400" dirty="0" smtClean="0"/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</p:grpSp>
      <p:pic>
        <p:nvPicPr>
          <p:cNvPr id="23" name="図 22" descr="naoj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699" y="4370525"/>
            <a:ext cx="950301" cy="539999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 flipV="1">
            <a:off x="3799258" y="974824"/>
            <a:ext cx="3431555" cy="1231941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799258" y="3625755"/>
            <a:ext cx="3431555" cy="1063845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 descr="ダウンロード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15" y="707824"/>
            <a:ext cx="2572832" cy="2160000"/>
          </a:xfrm>
          <a:prstGeom prst="rect">
            <a:avLst/>
          </a:prstGeom>
        </p:spPr>
      </p:pic>
      <p:pic>
        <p:nvPicPr>
          <p:cNvPr id="2" name="図 1" descr="ダウンロード (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42" y="3128524"/>
            <a:ext cx="2572832" cy="2160000"/>
          </a:xfrm>
          <a:prstGeom prst="rect">
            <a:avLst/>
          </a:prstGeom>
        </p:spPr>
      </p:pic>
      <p:pic>
        <p:nvPicPr>
          <p:cNvPr id="3" name="図 2" descr="ダウンロード (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42" y="703005"/>
            <a:ext cx="2572832" cy="21600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rot="5400000">
            <a:off x="4691678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rot="5400000">
            <a:off x="4693266" y="4219311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5531800" y="519715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40135" y="274856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 rot="5400000">
            <a:off x="4444650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rot="10800000">
            <a:off x="4995541" y="4214547"/>
            <a:ext cx="68307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rot="10800000">
            <a:off x="4995540" y="4724533"/>
            <a:ext cx="681474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rot="5400000">
            <a:off x="4870808" y="4469540"/>
            <a:ext cx="509986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621485" y="4257971"/>
            <a:ext cx="50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δθ</a:t>
            </a:r>
            <a:endParaRPr kumimoji="1" lang="ja-JP" altLang="en-US" i="1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690378" y="2399855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10800000">
            <a:off x="5047126" y="2398267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623236" y="2184192"/>
            <a:ext cx="44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δf</a:t>
            </a:r>
            <a:endParaRPr kumimoji="1" lang="ja-JP" altLang="en-US" i="1" dirty="0"/>
          </a:p>
        </p:txBody>
      </p:sp>
      <p:sp>
        <p:nvSpPr>
          <p:cNvPr id="16" name="テキスト ボックス 15"/>
          <p:cNvSpPr txBox="1"/>
          <p:nvPr/>
        </p:nvSpPr>
        <p:spPr>
          <a:xfrm rot="16200000">
            <a:off x="3364830" y="1607269"/>
            <a:ext cx="125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Power [dB]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16775" y="3215019"/>
            <a:ext cx="42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2π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884317" y="47695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648685" y="399037"/>
            <a:ext cx="113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Amp/Freq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030039" y="2867824"/>
            <a:ext cx="74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Phase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 rot="16200000">
            <a:off x="821598" y="1587975"/>
            <a:ext cx="50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|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|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077900" y="2792134"/>
            <a:ext cx="67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N</a:t>
            </a:r>
            <a:r>
              <a:rPr lang="en-US" altLang="ja-JP" baseline="-25000" dirty="0" smtClean="0"/>
              <a:t>S</a:t>
            </a:r>
            <a:r>
              <a:rPr lang="en-US" altLang="ja-JP" dirty="0" smtClean="0"/>
              <a:t>(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)</a:t>
            </a:r>
            <a:endParaRPr kumimoji="1" lang="ja-JP" altLang="en-US" baseline="-25000" dirty="0"/>
          </a:p>
        </p:txBody>
      </p:sp>
      <p:cxnSp>
        <p:nvCxnSpPr>
          <p:cNvPr id="25" name="直線矢印コネクタ 24"/>
          <p:cNvCxnSpPr/>
          <p:nvPr/>
        </p:nvCxnSpPr>
        <p:spPr>
          <a:xfrm rot="5400000">
            <a:off x="2991545" y="2672338"/>
            <a:ext cx="293982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176025" y="2466870"/>
            <a:ext cx="32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Δ</a:t>
            </a:r>
            <a:endParaRPr kumimoji="1" lang="ja-JP" altLang="en-US" baseline="-25000" dirty="0"/>
          </a:p>
        </p:txBody>
      </p:sp>
      <p:pic>
        <p:nvPicPr>
          <p:cNvPr id="28" name="図 27" descr="スクリーンショット 2014-09-10 23.02.5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413" y="3176688"/>
            <a:ext cx="1995533" cy="2160000"/>
          </a:xfrm>
          <a:prstGeom prst="rect">
            <a:avLst/>
          </a:prstGeom>
        </p:spPr>
      </p:pic>
      <p:grpSp>
        <p:nvGrpSpPr>
          <p:cNvPr id="32" name="図形グループ 31"/>
          <p:cNvGrpSpPr/>
          <p:nvPr/>
        </p:nvGrpSpPr>
        <p:grpSpPr>
          <a:xfrm>
            <a:off x="1929699" y="2622124"/>
            <a:ext cx="684000" cy="395998"/>
            <a:chOff x="963237" y="3141669"/>
            <a:chExt cx="684000" cy="395998"/>
          </a:xfrm>
        </p:grpSpPr>
        <p:sp>
          <p:nvSpPr>
            <p:cNvPr id="29" name="円/楕円 28"/>
            <p:cNvSpPr/>
            <p:nvPr/>
          </p:nvSpPr>
          <p:spPr>
            <a:xfrm>
              <a:off x="1074647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359738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963237" y="3141669"/>
              <a:ext cx="684000" cy="39599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稲妻 34"/>
          <p:cNvSpPr/>
          <p:nvPr/>
        </p:nvSpPr>
        <p:spPr>
          <a:xfrm>
            <a:off x="1963122" y="2161296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稲妻 35"/>
          <p:cNvSpPr/>
          <p:nvPr/>
        </p:nvSpPr>
        <p:spPr>
          <a:xfrm>
            <a:off x="1736728" y="3769722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441312" y="386635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638276" y="215837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504569" y="2371910"/>
            <a:ext cx="544107" cy="4092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rot="5400000">
            <a:off x="2351316" y="2497321"/>
            <a:ext cx="350295" cy="1521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 descr="ss 2015-01-29 14.4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50" y="624605"/>
            <a:ext cx="2135716" cy="2340000"/>
          </a:xfrm>
          <a:prstGeom prst="rect">
            <a:avLst/>
          </a:prstGeom>
        </p:spPr>
      </p:pic>
      <p:pic>
        <p:nvPicPr>
          <p:cNvPr id="3" name="図 2" descr="ダウンロード (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142" y="703005"/>
            <a:ext cx="2572832" cy="21600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rot="5400000">
            <a:off x="4539278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5387735" y="274856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 rot="5400000">
            <a:off x="4292250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5537978" y="2399855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10800000">
            <a:off x="4894726" y="2398267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445436" y="2196892"/>
            <a:ext cx="44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δf</a:t>
            </a:r>
            <a:endParaRPr kumimoji="1" lang="ja-JP" altLang="en-US" i="1" dirty="0"/>
          </a:p>
        </p:txBody>
      </p:sp>
      <p:sp>
        <p:nvSpPr>
          <p:cNvPr id="16" name="テキスト ボックス 15"/>
          <p:cNvSpPr txBox="1"/>
          <p:nvPr/>
        </p:nvSpPr>
        <p:spPr>
          <a:xfrm rot="16200000">
            <a:off x="2984699" y="1607269"/>
            <a:ext cx="170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Amplitude [</a:t>
            </a:r>
            <a:r>
              <a:rPr lang="en-US" altLang="ja-JP" dirty="0" err="1" smtClean="0"/>
              <a:t>a.u</a:t>
            </a:r>
            <a:r>
              <a:rPr lang="en-US" altLang="ja-JP" dirty="0" smtClean="0"/>
              <a:t>.]</a:t>
            </a:r>
            <a:endParaRPr kumimoji="1" lang="ja-JP" altLang="en-US" dirty="0"/>
          </a:p>
        </p:txBody>
      </p:sp>
      <p:pic>
        <p:nvPicPr>
          <p:cNvPr id="42" name="図 41" descr="ダウンロード (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42" y="702824"/>
            <a:ext cx="2572832" cy="2160000"/>
          </a:xfrm>
          <a:prstGeom prst="rect">
            <a:avLst/>
          </a:prstGeom>
        </p:spPr>
      </p:pic>
      <p:cxnSp>
        <p:nvCxnSpPr>
          <p:cNvPr id="43" name="直線コネクタ 42"/>
          <p:cNvCxnSpPr/>
          <p:nvPr/>
        </p:nvCxnSpPr>
        <p:spPr>
          <a:xfrm rot="5400000">
            <a:off x="7626966" y="1793611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8465500" y="277145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/>
        </p:nvCxnSpPr>
        <p:spPr>
          <a:xfrm rot="10800000">
            <a:off x="7929241" y="1788847"/>
            <a:ext cx="68307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rot="10800000">
            <a:off x="7929240" y="2298833"/>
            <a:ext cx="681474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rot="5400000">
            <a:off x="7804508" y="2043840"/>
            <a:ext cx="509986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7466285" y="1832271"/>
            <a:ext cx="50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δθ</a:t>
            </a:r>
            <a:endParaRPr kumimoji="1" lang="ja-JP" altLang="en-US" i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750475" y="789319"/>
            <a:ext cx="42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2π</a:t>
            </a:r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818017" y="23438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13367" y="8186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 </a:t>
            </a:r>
            <a:endParaRPr lang="ja-JP" altLang="en-US" dirty="0"/>
          </a:p>
        </p:txBody>
      </p:sp>
      <p:pic>
        <p:nvPicPr>
          <p:cNvPr id="54" name="図 53" descr="スクリーンショット 2014-09-16 13.16.33.png"/>
          <p:cNvPicPr>
            <a:picLocks noChangeAspect="1"/>
          </p:cNvPicPr>
          <p:nvPr/>
        </p:nvPicPr>
        <p:blipFill>
          <a:blip r:embed="rId5">
            <a:alphaModFix/>
            <a:lum bright="30000"/>
          </a:blip>
          <a:stretch>
            <a:fillRect/>
          </a:stretch>
        </p:blipFill>
        <p:spPr>
          <a:xfrm rot="16200000">
            <a:off x="-1081613" y="671601"/>
            <a:ext cx="2400384" cy="2321341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 rot="16200000">
            <a:off x="6260401" y="1619968"/>
            <a:ext cx="124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Phase [</a:t>
            </a:r>
            <a:r>
              <a:rPr lang="en-US" altLang="ja-JP" dirty="0" err="1" smtClean="0"/>
              <a:t>rad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MKID_SchematicView.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17" y="492419"/>
            <a:ext cx="3408003" cy="2556000"/>
          </a:xfrm>
          <a:prstGeom prst="rect">
            <a:avLst/>
          </a:prstGeom>
        </p:spPr>
      </p:pic>
      <p:pic>
        <p:nvPicPr>
          <p:cNvPr id="2" name="図 1" descr="ダウンロード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1" y="707824"/>
            <a:ext cx="2572832" cy="2160000"/>
          </a:xfrm>
          <a:prstGeom prst="rect">
            <a:avLst/>
          </a:prstGeom>
        </p:spPr>
      </p:pic>
      <p:pic>
        <p:nvPicPr>
          <p:cNvPr id="3" name="図 2" descr="ダウンロード (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18" y="3128524"/>
            <a:ext cx="2572832" cy="2160000"/>
          </a:xfrm>
          <a:prstGeom prst="rect">
            <a:avLst/>
          </a:prstGeom>
        </p:spPr>
      </p:pic>
      <p:pic>
        <p:nvPicPr>
          <p:cNvPr id="4" name="図 3" descr="ダウンロード (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18" y="703005"/>
            <a:ext cx="2572832" cy="2160000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 rot="5400000">
            <a:off x="4101654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rot="5400000">
            <a:off x="4103242" y="4219311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4941776" y="519715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0111" y="274856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rot="5400000">
            <a:off x="3854626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rot="10800000">
            <a:off x="4405517" y="4214547"/>
            <a:ext cx="68307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rot="10800000">
            <a:off x="4405516" y="4724533"/>
            <a:ext cx="681474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rot="5400000">
            <a:off x="4280784" y="4469540"/>
            <a:ext cx="509986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031461" y="4257971"/>
            <a:ext cx="50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δθ</a:t>
            </a:r>
            <a:endParaRPr kumimoji="1" lang="ja-JP" altLang="en-US" i="1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100354" y="2399855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rot="10800000">
            <a:off x="4457102" y="2398267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4033212" y="2184192"/>
            <a:ext cx="44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δf</a:t>
            </a:r>
            <a:endParaRPr kumimoji="1" lang="ja-JP" altLang="en-US" i="1" dirty="0"/>
          </a:p>
        </p:txBody>
      </p:sp>
      <p:sp>
        <p:nvSpPr>
          <p:cNvPr id="17" name="テキスト ボックス 16"/>
          <p:cNvSpPr txBox="1"/>
          <p:nvPr/>
        </p:nvSpPr>
        <p:spPr>
          <a:xfrm rot="16200000">
            <a:off x="2774806" y="1607269"/>
            <a:ext cx="125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Power [dB]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226751" y="3215019"/>
            <a:ext cx="42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2π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94293" y="47695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515442" y="3990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振幅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506861" y="28458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位相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 rot="16200000">
            <a:off x="231574" y="1587975"/>
            <a:ext cx="50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|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|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487876" y="2792134"/>
            <a:ext cx="67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N</a:t>
            </a:r>
            <a:r>
              <a:rPr lang="en-US" altLang="ja-JP" baseline="-25000" dirty="0" smtClean="0"/>
              <a:t>S</a:t>
            </a:r>
            <a:r>
              <a:rPr lang="en-US" altLang="ja-JP" dirty="0" smtClean="0"/>
              <a:t>(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)</a:t>
            </a:r>
            <a:endParaRPr kumimoji="1" lang="ja-JP" altLang="en-US" baseline="-25000" dirty="0"/>
          </a:p>
        </p:txBody>
      </p:sp>
      <p:cxnSp>
        <p:nvCxnSpPr>
          <p:cNvPr id="24" name="直線矢印コネクタ 23"/>
          <p:cNvCxnSpPr/>
          <p:nvPr/>
        </p:nvCxnSpPr>
        <p:spPr>
          <a:xfrm rot="5400000">
            <a:off x="2401521" y="2672338"/>
            <a:ext cx="293982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2586001" y="2466870"/>
            <a:ext cx="32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</a:t>
            </a:r>
            <a:endParaRPr kumimoji="1" lang="ja-JP" altLang="en-US" baseline="-25000" dirty="0"/>
          </a:p>
        </p:txBody>
      </p:sp>
      <p:pic>
        <p:nvPicPr>
          <p:cNvPr id="26" name="図 25" descr="スクリーンショット 2014-09-10 23.02.5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89" y="3176688"/>
            <a:ext cx="1995533" cy="2160000"/>
          </a:xfrm>
          <a:prstGeom prst="rect">
            <a:avLst/>
          </a:prstGeom>
        </p:spPr>
      </p:pic>
      <p:grpSp>
        <p:nvGrpSpPr>
          <p:cNvPr id="27" name="図形グループ 26"/>
          <p:cNvGrpSpPr/>
          <p:nvPr/>
        </p:nvGrpSpPr>
        <p:grpSpPr>
          <a:xfrm>
            <a:off x="1339675" y="2622124"/>
            <a:ext cx="684000" cy="395998"/>
            <a:chOff x="963237" y="3141669"/>
            <a:chExt cx="684000" cy="395998"/>
          </a:xfrm>
        </p:grpSpPr>
        <p:sp>
          <p:nvSpPr>
            <p:cNvPr id="28" name="円/楕円 27"/>
            <p:cNvSpPr/>
            <p:nvPr/>
          </p:nvSpPr>
          <p:spPr>
            <a:xfrm>
              <a:off x="1074647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359738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963237" y="3141669"/>
              <a:ext cx="684000" cy="39599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稲妻 30"/>
          <p:cNvSpPr/>
          <p:nvPr/>
        </p:nvSpPr>
        <p:spPr>
          <a:xfrm>
            <a:off x="1373098" y="2161296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稲妻 31"/>
          <p:cNvSpPr/>
          <p:nvPr/>
        </p:nvSpPr>
        <p:spPr>
          <a:xfrm>
            <a:off x="1146704" y="3769722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51288" y="386635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048252" y="215837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cxnSp>
        <p:nvCxnSpPr>
          <p:cNvPr id="35" name="直線矢印コネクタ 34"/>
          <p:cNvCxnSpPr/>
          <p:nvPr/>
        </p:nvCxnSpPr>
        <p:spPr>
          <a:xfrm>
            <a:off x="914545" y="2371910"/>
            <a:ext cx="544107" cy="4092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rot="5400000">
            <a:off x="1761292" y="2497321"/>
            <a:ext cx="350295" cy="1521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6703159" y="681295"/>
            <a:ext cx="921246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600" dirty="0" smtClean="0"/>
              <a:t>アンテナ</a:t>
            </a:r>
            <a:endParaRPr kumimoji="1" lang="ja-JP" altLang="en-US" sz="16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976357" y="2768521"/>
            <a:ext cx="1338027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フィードライン</a:t>
            </a:r>
            <a:endParaRPr kumimoji="1" lang="ja-JP" altLang="en-US" sz="16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38213" y="1488308"/>
            <a:ext cx="800219" cy="58477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超伝導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共振器</a:t>
            </a:r>
            <a:endParaRPr kumimoji="1" lang="ja-JP" altLang="en-US" sz="1600" dirty="0"/>
          </a:p>
        </p:txBody>
      </p:sp>
      <p:sp>
        <p:nvSpPr>
          <p:cNvPr id="42" name="直方体 41"/>
          <p:cNvSpPr/>
          <p:nvPr/>
        </p:nvSpPr>
        <p:spPr>
          <a:xfrm>
            <a:off x="6450879" y="3866359"/>
            <a:ext cx="2081170" cy="1330795"/>
          </a:xfrm>
          <a:prstGeom prst="cube">
            <a:avLst>
              <a:gd name="adj" fmla="val 63339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直方体 43"/>
          <p:cNvSpPr/>
          <p:nvPr/>
        </p:nvSpPr>
        <p:spPr>
          <a:xfrm>
            <a:off x="7388902" y="3758864"/>
            <a:ext cx="1151666" cy="945544"/>
          </a:xfrm>
          <a:prstGeom prst="cube">
            <a:avLst>
              <a:gd name="adj" fmla="val 9013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直方体 44"/>
          <p:cNvSpPr/>
          <p:nvPr/>
        </p:nvSpPr>
        <p:spPr>
          <a:xfrm>
            <a:off x="6448363" y="3762919"/>
            <a:ext cx="1151666" cy="945544"/>
          </a:xfrm>
          <a:prstGeom prst="cube">
            <a:avLst>
              <a:gd name="adj" fmla="val 9013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直方体 45"/>
          <p:cNvSpPr/>
          <p:nvPr/>
        </p:nvSpPr>
        <p:spPr>
          <a:xfrm>
            <a:off x="6910764" y="3762919"/>
            <a:ext cx="1151666" cy="945544"/>
          </a:xfrm>
          <a:prstGeom prst="cube">
            <a:avLst>
              <a:gd name="adj" fmla="val 9013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41432" y="5060787"/>
            <a:ext cx="800219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酸化膜</a:t>
            </a:r>
            <a:endParaRPr kumimoji="1" lang="ja-JP" altLang="en-US" sz="1600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412690" y="3530507"/>
            <a:ext cx="824364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GND </a:t>
            </a:r>
            <a:r>
              <a:rPr lang="ja-JP" altLang="en-US" sz="1600" dirty="0" smtClean="0"/>
              <a:t>面</a:t>
            </a:r>
            <a:endParaRPr kumimoji="1" lang="ja-JP" altLang="en-US" sz="1600" dirty="0"/>
          </a:p>
        </p:txBody>
      </p:sp>
      <p:cxnSp>
        <p:nvCxnSpPr>
          <p:cNvPr id="50" name="直線矢印コネクタ 49"/>
          <p:cNvCxnSpPr>
            <a:stCxn id="48" idx="2"/>
          </p:cNvCxnSpPr>
          <p:nvPr/>
        </p:nvCxnSpPr>
        <p:spPr>
          <a:xfrm rot="16200000" flipH="1">
            <a:off x="6684504" y="4009429"/>
            <a:ext cx="366629" cy="858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48" idx="3"/>
          </p:cNvCxnSpPr>
          <p:nvPr/>
        </p:nvCxnSpPr>
        <p:spPr>
          <a:xfrm>
            <a:off x="7237054" y="3699784"/>
            <a:ext cx="825376" cy="331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7499410" y="3280819"/>
            <a:ext cx="800219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信号面</a:t>
            </a:r>
            <a:endParaRPr kumimoji="1" lang="ja-JP" altLang="en-US" sz="1600" dirty="0"/>
          </a:p>
        </p:txBody>
      </p:sp>
      <p:cxnSp>
        <p:nvCxnSpPr>
          <p:cNvPr id="56" name="直線矢印コネクタ 55"/>
          <p:cNvCxnSpPr>
            <a:stCxn id="55" idx="2"/>
          </p:cNvCxnSpPr>
          <p:nvPr/>
        </p:nvCxnSpPr>
        <p:spPr>
          <a:xfrm rot="5400000">
            <a:off x="7706937" y="3673778"/>
            <a:ext cx="246988" cy="1381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334386" y="388181"/>
            <a:ext cx="46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(a)</a:t>
            </a:r>
            <a:endParaRPr kumimoji="1" lang="ja-JP" altLang="en-US" sz="20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34386" y="2900811"/>
            <a:ext cx="47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(b)</a:t>
            </a:r>
            <a:endParaRPr kumimoji="1" lang="ja-JP" altLang="en-US" sz="20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222013" y="388181"/>
            <a:ext cx="448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(c)</a:t>
            </a:r>
            <a:endParaRPr kumimoji="1" lang="ja-JP" altLang="en-US" sz="20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3205041" y="2900811"/>
            <a:ext cx="47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087733" y="388181"/>
            <a:ext cx="467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e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6109443" y="2900811"/>
            <a:ext cx="422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f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Feb 9, 2016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GB weekly meeting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0490-1356-7742-8DBC-9ACD09CD6066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6016" y="1432934"/>
            <a:ext cx="1520368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ENOB</a:t>
            </a:r>
            <a:r>
              <a:rPr lang="ja-JP" altLang="en-US" sz="2400" dirty="0" smtClean="0"/>
              <a:t>測定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（本節）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35622" y="1432934"/>
            <a:ext cx="1349498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400" dirty="0" smtClean="0"/>
              <a:t>復調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（</a:t>
            </a:r>
            <a:r>
              <a:rPr lang="en-US" altLang="ja-JP" sz="2400" dirty="0" smtClean="0"/>
              <a:t>2.3.2.4</a:t>
            </a:r>
            <a:r>
              <a:rPr lang="ja-JP" altLang="en-US" sz="2400" dirty="0" smtClean="0"/>
              <a:t>）</a:t>
            </a:r>
            <a:endParaRPr kumimoji="1" lang="ja-JP" altLang="en-US" sz="2400" dirty="0"/>
          </a:p>
        </p:txBody>
      </p:sp>
      <p:graphicFrame>
        <p:nvGraphicFramePr>
          <p:cNvPr id="10" name="表 9"/>
          <p:cNvGraphicFramePr>
            <a:graphicFrameLocks noGrp="1"/>
          </p:cNvGraphicFramePr>
          <p:nvPr/>
        </p:nvGraphicFramePr>
        <p:xfrm>
          <a:off x="1295400" y="3799999"/>
          <a:ext cx="599325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7109"/>
                <a:gridCol w="2696141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ENOB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9 bits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ja-JP" altLang="en-US" baseline="0" dirty="0" smtClean="0"/>
                        <a:t>変換時</a:t>
                      </a:r>
                      <a:r>
                        <a:rPr kumimoji="1" lang="ja-JP" altLang="en-US" dirty="0" smtClean="0"/>
                        <a:t>にのる統計的なノイズ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</a:t>
                      </a:r>
                      <a:r>
                        <a:rPr kumimoji="1" lang="ja-JP" altLang="en-US" dirty="0" smtClean="0"/>
                        <a:t>ガウシアン・ノイズ（</a:t>
                      </a:r>
                      <a:r>
                        <a:rPr kumimoji="1" lang="en-US" altLang="ja-JP" dirty="0" smtClean="0"/>
                        <a:t>0.1%</a:t>
                      </a:r>
                      <a:r>
                        <a:rPr kumimoji="1" lang="ja-JP" altLang="en-US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DDS </a:t>
                      </a:r>
                      <a:r>
                        <a:rPr kumimoji="1" lang="ja-JP" altLang="en-US" dirty="0" smtClean="0"/>
                        <a:t>信号の分解能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16 bits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同時読み出しで損失する分解能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5—7</a:t>
                      </a:r>
                      <a:r>
                        <a:rPr kumimoji="1" lang="en-US" altLang="ja-JP" baseline="0" dirty="0" smtClean="0"/>
                        <a:t> bits</a:t>
                      </a:r>
                      <a:r>
                        <a:rPr kumimoji="1" lang="ja-JP" altLang="en-US" baseline="0" dirty="0" smtClean="0"/>
                        <a:t>（</a:t>
                      </a:r>
                      <a:r>
                        <a:rPr kumimoji="1" lang="en-US" altLang="ja-JP" baseline="0" dirty="0" smtClean="0"/>
                        <a:t>128 MUX</a:t>
                      </a:r>
                      <a:r>
                        <a:rPr kumimoji="1" lang="ja-JP" altLang="en-US" baseline="0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5118298" y="1432934"/>
            <a:ext cx="2858475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位相とその標準偏差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を計算</a:t>
            </a:r>
            <a:r>
              <a:rPr kumimoji="1" lang="ja-JP" altLang="en-US" sz="2400" dirty="0" smtClean="0"/>
              <a:t>（</a:t>
            </a:r>
            <a:r>
              <a:rPr kumimoji="1" lang="en-US" altLang="ja-JP" sz="2400" dirty="0" smtClean="0"/>
              <a:t>2.3.2.6</a:t>
            </a:r>
            <a:r>
              <a:rPr kumimoji="1" lang="ja-JP" altLang="en-US" sz="2400" dirty="0" smtClean="0"/>
              <a:t>）</a:t>
            </a:r>
            <a:endParaRPr kumimoji="1" lang="ja-JP" altLang="en-US" sz="2400" dirty="0"/>
          </a:p>
        </p:txBody>
      </p:sp>
      <p:sp>
        <p:nvSpPr>
          <p:cNvPr id="12" name="右矢印 11"/>
          <p:cNvSpPr/>
          <p:nvPr/>
        </p:nvSpPr>
        <p:spPr>
          <a:xfrm>
            <a:off x="2395789" y="1622343"/>
            <a:ext cx="533400" cy="42336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4493383" y="1622343"/>
            <a:ext cx="533400" cy="42336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図形グループ 64"/>
          <p:cNvGrpSpPr/>
          <p:nvPr/>
        </p:nvGrpSpPr>
        <p:grpSpPr>
          <a:xfrm>
            <a:off x="154612" y="388181"/>
            <a:ext cx="3408003" cy="2718894"/>
            <a:chOff x="5701517" y="388181"/>
            <a:chExt cx="3408003" cy="2718894"/>
          </a:xfrm>
        </p:grpSpPr>
        <p:pic>
          <p:nvPicPr>
            <p:cNvPr id="38" name="図 37" descr="MKID_SchematicView.001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517" y="492419"/>
              <a:ext cx="3408003" cy="2556000"/>
            </a:xfrm>
            <a:prstGeom prst="rect">
              <a:avLst/>
            </a:prstGeom>
          </p:spPr>
        </p:pic>
        <p:sp>
          <p:nvSpPr>
            <p:cNvPr id="39" name="テキスト ボックス 38"/>
            <p:cNvSpPr txBox="1"/>
            <p:nvPr/>
          </p:nvSpPr>
          <p:spPr>
            <a:xfrm>
              <a:off x="6703159" y="681295"/>
              <a:ext cx="921246" cy="3385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ja-JP" altLang="en-US" sz="1600" dirty="0" smtClean="0"/>
                <a:t>アンテナ</a:t>
              </a:r>
              <a:endParaRPr kumimoji="1" lang="ja-JP" altLang="en-US" sz="1600" dirty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6976357" y="2768521"/>
              <a:ext cx="1338027" cy="3385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600" dirty="0" smtClean="0"/>
                <a:t>フィードライン</a:t>
              </a:r>
              <a:endParaRPr kumimoji="1" lang="ja-JP" altLang="en-US" sz="1600" dirty="0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438213" y="1488308"/>
              <a:ext cx="800219" cy="5847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600" dirty="0" smtClean="0"/>
                <a:t>超伝導</a:t>
              </a:r>
              <a:r>
                <a:rPr lang="en-US" altLang="ja-JP" sz="1600" dirty="0" smtClean="0"/>
                <a:t/>
              </a:r>
              <a:br>
                <a:rPr lang="en-US" altLang="ja-JP" sz="1600" dirty="0" smtClean="0"/>
              </a:br>
              <a:r>
                <a:rPr lang="ja-JP" altLang="en-US" sz="1600" dirty="0" smtClean="0"/>
                <a:t>共振器</a:t>
              </a:r>
              <a:endParaRPr kumimoji="1" lang="ja-JP" altLang="en-US" sz="1600" dirty="0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6022603" y="388181"/>
              <a:ext cx="463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(a)</a:t>
              </a:r>
              <a:endParaRPr kumimoji="1" lang="ja-JP" altLang="en-US" sz="2000" dirty="0"/>
            </a:p>
          </p:txBody>
        </p:sp>
      </p:grpSp>
      <p:grpSp>
        <p:nvGrpSpPr>
          <p:cNvPr id="57" name="図形グループ 56"/>
          <p:cNvGrpSpPr/>
          <p:nvPr/>
        </p:nvGrpSpPr>
        <p:grpSpPr>
          <a:xfrm>
            <a:off x="5270349" y="388181"/>
            <a:ext cx="2941840" cy="2773285"/>
            <a:chOff x="301883" y="388181"/>
            <a:chExt cx="2941840" cy="2773285"/>
          </a:xfrm>
        </p:grpSpPr>
        <p:pic>
          <p:nvPicPr>
            <p:cNvPr id="2" name="図 1" descr="ダウンロード (1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91" y="707824"/>
              <a:ext cx="2572832" cy="2160000"/>
            </a:xfrm>
            <a:prstGeom prst="rect">
              <a:avLst/>
            </a:prstGeom>
          </p:spPr>
        </p:pic>
        <p:sp>
          <p:nvSpPr>
            <p:cNvPr id="22" name="テキスト ボックス 21"/>
            <p:cNvSpPr txBox="1"/>
            <p:nvPr/>
          </p:nvSpPr>
          <p:spPr>
            <a:xfrm rot="16200000">
              <a:off x="231574" y="1587975"/>
              <a:ext cx="509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|</a:t>
              </a:r>
              <a:r>
                <a:rPr lang="en-US" altLang="ja-JP" i="1" dirty="0" smtClean="0"/>
                <a:t>E</a:t>
              </a:r>
              <a:r>
                <a:rPr lang="en-US" altLang="ja-JP" dirty="0" smtClean="0"/>
                <a:t>|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87876" y="2792134"/>
              <a:ext cx="67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N</a:t>
              </a:r>
              <a:r>
                <a:rPr lang="en-US" altLang="ja-JP" baseline="-25000" dirty="0" smtClean="0"/>
                <a:t>S</a:t>
              </a:r>
              <a:r>
                <a:rPr lang="en-US" altLang="ja-JP" dirty="0" smtClean="0"/>
                <a:t>(</a:t>
              </a:r>
              <a:r>
                <a:rPr lang="en-US" altLang="ja-JP" i="1" dirty="0" smtClean="0"/>
                <a:t>E</a:t>
              </a:r>
              <a:r>
                <a:rPr lang="en-US" altLang="ja-JP" dirty="0" smtClean="0"/>
                <a:t>)</a:t>
              </a:r>
              <a:endParaRPr kumimoji="1" lang="ja-JP" altLang="en-US" baseline="-25000" dirty="0"/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rot="5400000">
              <a:off x="2401521" y="2672338"/>
              <a:ext cx="29398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86001" y="2466870"/>
              <a:ext cx="325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Δ</a:t>
              </a:r>
              <a:endParaRPr kumimoji="1" lang="ja-JP" altLang="en-US" baseline="-25000" dirty="0"/>
            </a:p>
          </p:txBody>
        </p:sp>
        <p:grpSp>
          <p:nvGrpSpPr>
            <p:cNvPr id="27" name="図形グループ 26"/>
            <p:cNvGrpSpPr/>
            <p:nvPr/>
          </p:nvGrpSpPr>
          <p:grpSpPr>
            <a:xfrm>
              <a:off x="1339675" y="2622124"/>
              <a:ext cx="684000" cy="395998"/>
              <a:chOff x="963237" y="3141669"/>
              <a:chExt cx="684000" cy="395998"/>
            </a:xfrm>
          </p:grpSpPr>
          <p:sp>
            <p:nvSpPr>
              <p:cNvPr id="28" name="円/楕円 27"/>
              <p:cNvSpPr/>
              <p:nvPr/>
            </p:nvSpPr>
            <p:spPr>
              <a:xfrm>
                <a:off x="1074647" y="3246106"/>
                <a:ext cx="173681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359738" y="3246106"/>
                <a:ext cx="173681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963237" y="3141669"/>
                <a:ext cx="684000" cy="39599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1" name="稲妻 30"/>
            <p:cNvSpPr/>
            <p:nvPr/>
          </p:nvSpPr>
          <p:spPr>
            <a:xfrm>
              <a:off x="1373098" y="2161296"/>
              <a:ext cx="300807" cy="566229"/>
            </a:xfrm>
            <a:prstGeom prst="lightningBol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048252" y="2158379"/>
              <a:ext cx="41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hν</a:t>
              </a:r>
              <a:endParaRPr kumimoji="1" lang="ja-JP" altLang="en-US" baseline="-25000" dirty="0"/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>
              <a:off x="914545" y="2371910"/>
              <a:ext cx="544107" cy="40922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 rot="5400000">
              <a:off x="1761292" y="2497321"/>
              <a:ext cx="350295" cy="1521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テキスト ボックス 58"/>
            <p:cNvSpPr txBox="1"/>
            <p:nvPr/>
          </p:nvSpPr>
          <p:spPr>
            <a:xfrm>
              <a:off x="334386" y="388181"/>
              <a:ext cx="448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(c)</a:t>
              </a:r>
              <a:endParaRPr kumimoji="1" lang="ja-JP" altLang="en-US" sz="2000" dirty="0"/>
            </a:p>
          </p:txBody>
        </p:sp>
      </p:grpSp>
      <p:grpSp>
        <p:nvGrpSpPr>
          <p:cNvPr id="58" name="図形グループ 57"/>
          <p:cNvGrpSpPr/>
          <p:nvPr/>
        </p:nvGrpSpPr>
        <p:grpSpPr>
          <a:xfrm>
            <a:off x="2885982" y="388181"/>
            <a:ext cx="2367856" cy="2435877"/>
            <a:chOff x="508066" y="2900811"/>
            <a:chExt cx="2367856" cy="2435877"/>
          </a:xfrm>
        </p:grpSpPr>
        <p:pic>
          <p:nvPicPr>
            <p:cNvPr id="26" name="図 25" descr="スクリーンショット 2014-09-10 23.02.5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389" y="3176688"/>
              <a:ext cx="1995533" cy="2160000"/>
            </a:xfrm>
            <a:prstGeom prst="rect">
              <a:avLst/>
            </a:prstGeom>
          </p:spPr>
        </p:pic>
        <p:sp>
          <p:nvSpPr>
            <p:cNvPr id="32" name="稲妻 31"/>
            <p:cNvSpPr/>
            <p:nvPr/>
          </p:nvSpPr>
          <p:spPr>
            <a:xfrm>
              <a:off x="1146704" y="3769722"/>
              <a:ext cx="300807" cy="566229"/>
            </a:xfrm>
            <a:prstGeom prst="lightningBol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51288" y="3866359"/>
              <a:ext cx="41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hν</a:t>
              </a:r>
              <a:endParaRPr kumimoji="1" lang="ja-JP" altLang="en-US" baseline="-25000" dirty="0"/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508066" y="2900811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(b)</a:t>
              </a:r>
              <a:endParaRPr kumimoji="1" lang="ja-JP" altLang="en-US" sz="2000" dirty="0"/>
            </a:p>
          </p:txBody>
        </p:sp>
      </p:grpSp>
      <p:grpSp>
        <p:nvGrpSpPr>
          <p:cNvPr id="66" name="図形グループ 65"/>
          <p:cNvGrpSpPr/>
          <p:nvPr/>
        </p:nvGrpSpPr>
        <p:grpSpPr>
          <a:xfrm>
            <a:off x="1524929" y="3116624"/>
            <a:ext cx="2946007" cy="2729715"/>
            <a:chOff x="3313248" y="4513008"/>
            <a:chExt cx="2946007" cy="2729715"/>
          </a:xfrm>
        </p:grpSpPr>
        <p:pic>
          <p:nvPicPr>
            <p:cNvPr id="4" name="図 3" descr="ダウンロード (4)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6000" y="4827832"/>
              <a:ext cx="2572832" cy="2160000"/>
            </a:xfrm>
            <a:prstGeom prst="rect">
              <a:avLst/>
            </a:prstGeom>
          </p:spPr>
        </p:pic>
        <p:cxnSp>
          <p:nvCxnSpPr>
            <p:cNvPr id="5" name="直線コネクタ 4"/>
            <p:cNvCxnSpPr/>
            <p:nvPr/>
          </p:nvCxnSpPr>
          <p:spPr>
            <a:xfrm rot="5400000">
              <a:off x="4199136" y="5917436"/>
              <a:ext cx="1975458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/>
            <p:cNvSpPr txBox="1"/>
            <p:nvPr/>
          </p:nvSpPr>
          <p:spPr>
            <a:xfrm>
              <a:off x="5047593" y="6873391"/>
              <a:ext cx="358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f</a:t>
              </a:r>
              <a:r>
                <a:rPr lang="en-US" altLang="ja-JP" baseline="-25000" dirty="0" smtClean="0"/>
                <a:t>0</a:t>
              </a:r>
              <a:endParaRPr kumimoji="1" lang="ja-JP" altLang="en-US" dirty="0"/>
            </a:p>
          </p:txBody>
        </p:sp>
        <p:cxnSp>
          <p:nvCxnSpPr>
            <p:cNvPr id="9" name="直線コネクタ 8"/>
            <p:cNvCxnSpPr/>
            <p:nvPr/>
          </p:nvCxnSpPr>
          <p:spPr>
            <a:xfrm rot="5400000">
              <a:off x="3952108" y="5917436"/>
              <a:ext cx="1975458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>
              <a:off x="5197836" y="6524682"/>
              <a:ext cx="37360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rot="10800000">
              <a:off x="4554584" y="6523094"/>
              <a:ext cx="37360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/>
            <p:cNvSpPr txBox="1"/>
            <p:nvPr/>
          </p:nvSpPr>
          <p:spPr>
            <a:xfrm>
              <a:off x="4130694" y="6309019"/>
              <a:ext cx="44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δf</a:t>
              </a:r>
              <a:endParaRPr kumimoji="1" lang="ja-JP" altLang="en-US" i="1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 rot="16200000">
              <a:off x="2872288" y="5732096"/>
              <a:ext cx="1251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Power [dB]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612924" y="452386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振幅</a:t>
              </a:r>
              <a:endParaRPr kumimoji="1" lang="ja-JP" altLang="en-US" dirty="0"/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3319495" y="4513008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d</a:t>
              </a:r>
              <a:r>
                <a:rPr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  <p:grpSp>
        <p:nvGrpSpPr>
          <p:cNvPr id="67" name="図形グループ 66"/>
          <p:cNvGrpSpPr/>
          <p:nvPr/>
        </p:nvGrpSpPr>
        <p:grpSpPr>
          <a:xfrm>
            <a:off x="4537691" y="3117478"/>
            <a:ext cx="2948151" cy="2752523"/>
            <a:chOff x="3302523" y="6938790"/>
            <a:chExt cx="2948151" cy="2752523"/>
          </a:xfrm>
        </p:grpSpPr>
        <p:pic>
          <p:nvPicPr>
            <p:cNvPr id="3" name="図 2" descr="ダウンロード (5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6000" y="7253351"/>
              <a:ext cx="2572832" cy="2160000"/>
            </a:xfrm>
            <a:prstGeom prst="rect">
              <a:avLst/>
            </a:prstGeom>
          </p:spPr>
        </p:pic>
        <p:cxnSp>
          <p:nvCxnSpPr>
            <p:cNvPr id="6" name="直線コネクタ 5"/>
            <p:cNvCxnSpPr/>
            <p:nvPr/>
          </p:nvCxnSpPr>
          <p:spPr>
            <a:xfrm rot="5400000">
              <a:off x="4200724" y="8344138"/>
              <a:ext cx="1975458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/>
            <p:cNvSpPr txBox="1"/>
            <p:nvPr/>
          </p:nvSpPr>
          <p:spPr>
            <a:xfrm>
              <a:off x="5039258" y="9321981"/>
              <a:ext cx="358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f</a:t>
              </a:r>
              <a:r>
                <a:rPr lang="en-US" altLang="ja-JP" baseline="-25000" dirty="0" smtClean="0"/>
                <a:t>0</a:t>
              </a:r>
              <a:endParaRPr kumimoji="1" lang="ja-JP" altLang="en-US" dirty="0"/>
            </a:p>
          </p:txBody>
        </p:sp>
        <p:cxnSp>
          <p:nvCxnSpPr>
            <p:cNvPr id="10" name="直線コネクタ 9"/>
            <p:cNvCxnSpPr/>
            <p:nvPr/>
          </p:nvCxnSpPr>
          <p:spPr>
            <a:xfrm rot="10800000">
              <a:off x="4502999" y="8339374"/>
              <a:ext cx="68307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10800000">
              <a:off x="4502998" y="8849360"/>
              <a:ext cx="681474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rot="5400000">
              <a:off x="4378266" y="8594367"/>
              <a:ext cx="50998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/>
            <p:cNvSpPr txBox="1"/>
            <p:nvPr/>
          </p:nvSpPr>
          <p:spPr>
            <a:xfrm>
              <a:off x="4128943" y="8382798"/>
              <a:ext cx="50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δθ</a:t>
              </a:r>
              <a:endParaRPr kumimoji="1" lang="ja-JP" altLang="en-US" i="1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3324233" y="7339846"/>
              <a:ext cx="429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2π</a:t>
              </a:r>
              <a:endParaRPr kumimoji="1" lang="ja-JP" altLang="en-US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3391775" y="889437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0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604343" y="69706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位相</a:t>
              </a:r>
              <a:endParaRPr kumimoji="1" lang="ja-JP" altLang="en-US" dirty="0"/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3302523" y="6938790"/>
              <a:ext cx="467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e</a:t>
              </a:r>
              <a:r>
                <a:rPr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図形グループ 10"/>
          <p:cNvGrpSpPr/>
          <p:nvPr/>
        </p:nvGrpSpPr>
        <p:grpSpPr>
          <a:xfrm>
            <a:off x="319712" y="1366081"/>
            <a:ext cx="5546654" cy="2718894"/>
            <a:chOff x="319712" y="1366081"/>
            <a:chExt cx="5546654" cy="2718894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319712" y="1366081"/>
              <a:ext cx="3408003" cy="2718894"/>
              <a:chOff x="5701517" y="388181"/>
              <a:chExt cx="3408003" cy="2718894"/>
            </a:xfrm>
          </p:grpSpPr>
          <p:pic>
            <p:nvPicPr>
              <p:cNvPr id="5" name="図 4" descr="MKID_SchematicView.001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1517" y="492419"/>
                <a:ext cx="3408003" cy="2556000"/>
              </a:xfrm>
              <a:prstGeom prst="rect">
                <a:avLst/>
              </a:prstGeom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6703159" y="681295"/>
                <a:ext cx="921246" cy="33855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ja-JP" altLang="en-US" sz="1600" dirty="0" smtClean="0"/>
                  <a:t>アンテナ</a:t>
                </a:r>
                <a:endParaRPr kumimoji="1" lang="ja-JP" altLang="en-US" sz="1600" dirty="0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6976357" y="2768521"/>
                <a:ext cx="1338027" cy="33855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ja-JP" altLang="en-US" sz="1600" dirty="0" smtClean="0"/>
                  <a:t>フィードライン</a:t>
                </a:r>
                <a:endParaRPr kumimoji="1" lang="ja-JP" altLang="en-US" sz="1600" dirty="0"/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6438213" y="1488308"/>
                <a:ext cx="800219" cy="58477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ja-JP" altLang="en-US" sz="1600" dirty="0" smtClean="0"/>
                  <a:t>超伝導</a:t>
                </a:r>
                <a:r>
                  <a:rPr lang="en-US" altLang="ja-JP" sz="1600" dirty="0" smtClean="0"/>
                  <a:t/>
                </a:r>
                <a:br>
                  <a:rPr lang="en-US" altLang="ja-JP" sz="1600" dirty="0" smtClean="0"/>
                </a:br>
                <a:r>
                  <a:rPr lang="ja-JP" altLang="en-US" sz="1600" dirty="0" smtClean="0"/>
                  <a:t>共振器</a:t>
                </a:r>
                <a:endParaRPr kumimoji="1" lang="ja-JP" altLang="en-US" sz="1600" dirty="0"/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6022603" y="388181"/>
                <a:ext cx="463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dirty="0" smtClean="0"/>
                  <a:t>(a)</a:t>
                </a:r>
                <a:endParaRPr kumimoji="1" lang="ja-JP" altLang="en-US" sz="2000" dirty="0"/>
              </a:p>
            </p:txBody>
          </p:sp>
        </p:grpSp>
        <p:pic>
          <p:nvPicPr>
            <p:cNvPr id="2" name="図 1" descr="ss 2015-01-29 14.41.5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650" y="1643804"/>
              <a:ext cx="2135716" cy="2340000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4374574" y="2518480"/>
              <a:ext cx="403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smtClean="0"/>
                <a:t>L</a:t>
              </a:r>
              <a:endParaRPr kumimoji="1" lang="ja-JP" altLang="en-US" sz="2400" i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3320498" y="1366081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b</a:t>
              </a:r>
              <a:r>
                <a:rPr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16 - 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20" y="2264770"/>
            <a:ext cx="3813965" cy="2859409"/>
          </a:xfrm>
          <a:prstGeom prst="rect">
            <a:avLst/>
          </a:prstGeom>
        </p:spPr>
      </p:pic>
      <p:sp>
        <p:nvSpPr>
          <p:cNvPr id="8" name="円/楕円 7"/>
          <p:cNvSpPr>
            <a:spLocks noChangeAspect="1"/>
          </p:cNvSpPr>
          <p:nvPr/>
        </p:nvSpPr>
        <p:spPr>
          <a:xfrm>
            <a:off x="372648" y="2080217"/>
            <a:ext cx="1605997" cy="160599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2964" y="3686214"/>
            <a:ext cx="1206280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冷却ファン</a:t>
            </a:r>
            <a:endParaRPr kumimoji="1" lang="ja-JP" altLang="en-US" dirty="0"/>
          </a:p>
        </p:txBody>
      </p:sp>
      <p:pic>
        <p:nvPicPr>
          <p:cNvPr id="10" name="図 9" descr="ss 2014-12-31 17.48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251" y="2753896"/>
            <a:ext cx="4408163" cy="172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4-09-15 15.43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17" y="122540"/>
            <a:ext cx="7185294" cy="343492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428744" y="2517617"/>
            <a:ext cx="3361823" cy="10398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2014-09-16 18.21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56" y="3323242"/>
            <a:ext cx="2800176" cy="1713396"/>
          </a:xfrm>
          <a:prstGeom prst="rect">
            <a:avLst/>
          </a:prstGeom>
        </p:spPr>
      </p:pic>
      <p:sp>
        <p:nvSpPr>
          <p:cNvPr id="9" name="下矢印 8"/>
          <p:cNvSpPr/>
          <p:nvPr/>
        </p:nvSpPr>
        <p:spPr>
          <a:xfrm>
            <a:off x="3940373" y="2572675"/>
            <a:ext cx="1400298" cy="759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2626920" y="553640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605640" y="543200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下矢印 15"/>
          <p:cNvSpPr/>
          <p:nvPr/>
        </p:nvSpPr>
        <p:spPr>
          <a:xfrm rot="5400000">
            <a:off x="-155098" y="586757"/>
            <a:ext cx="1508297" cy="1659183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80179" y="1041711"/>
            <a:ext cx="112082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アナログ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出力</a:t>
            </a:r>
            <a:endParaRPr kumimoji="1" lang="ja-JP" altLang="en-US" sz="2000" dirty="0"/>
          </a:p>
        </p:txBody>
      </p:sp>
      <p:sp>
        <p:nvSpPr>
          <p:cNvPr id="18" name="下矢印 17"/>
          <p:cNvSpPr/>
          <p:nvPr/>
        </p:nvSpPr>
        <p:spPr>
          <a:xfrm rot="5400000">
            <a:off x="1558360" y="3136174"/>
            <a:ext cx="1508297" cy="1659183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993637" y="3591128"/>
            <a:ext cx="112082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アナログ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出力</a:t>
            </a:r>
            <a:endParaRPr kumimoji="1" lang="ja-JP" altLang="en-US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67156" y="3768632"/>
            <a:ext cx="62198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646501" y="1215407"/>
            <a:ext cx="62198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ss 2014-12-31 21.01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46" y="5827428"/>
            <a:ext cx="5863395" cy="2339914"/>
          </a:xfrm>
          <a:prstGeom prst="rect">
            <a:avLst/>
          </a:prstGeom>
        </p:spPr>
      </p:pic>
      <p:sp>
        <p:nvSpPr>
          <p:cNvPr id="7" name="下矢印 6"/>
          <p:cNvSpPr/>
          <p:nvPr/>
        </p:nvSpPr>
        <p:spPr>
          <a:xfrm>
            <a:off x="3940373" y="4928427"/>
            <a:ext cx="1400298" cy="759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 descr="ss 2014-12-31 21.38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" y="-551970"/>
            <a:ext cx="9144000" cy="5378212"/>
          </a:xfrm>
          <a:prstGeom prst="rect">
            <a:avLst/>
          </a:prstGeom>
        </p:spPr>
      </p:pic>
      <p:sp>
        <p:nvSpPr>
          <p:cNvPr id="21" name="下矢印 20"/>
          <p:cNvSpPr/>
          <p:nvPr/>
        </p:nvSpPr>
        <p:spPr>
          <a:xfrm rot="16200000">
            <a:off x="7945956" y="6976203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558853" y="7506292"/>
            <a:ext cx="137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DAC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3" name="下矢印 22"/>
          <p:cNvSpPr/>
          <p:nvPr/>
        </p:nvSpPr>
        <p:spPr>
          <a:xfrm rot="16200000">
            <a:off x="7943603" y="6193777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556500" y="6723866"/>
            <a:ext cx="13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ADC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5" name="下矢印 24"/>
          <p:cNvSpPr/>
          <p:nvPr/>
        </p:nvSpPr>
        <p:spPr>
          <a:xfrm rot="16200000">
            <a:off x="7949253" y="5386005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517586" y="5916094"/>
            <a:ext cx="14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FPGA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7" name="下矢印 26"/>
          <p:cNvSpPr/>
          <p:nvPr/>
        </p:nvSpPr>
        <p:spPr>
          <a:xfrm rot="16200000">
            <a:off x="9619576" y="1165532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232473" y="1695621"/>
            <a:ext cx="137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DAC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9" name="下矢印 28"/>
          <p:cNvSpPr/>
          <p:nvPr/>
        </p:nvSpPr>
        <p:spPr>
          <a:xfrm rot="16200000">
            <a:off x="9627641" y="-46372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240538" y="483717"/>
            <a:ext cx="13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ADC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31" name="下矢印 30"/>
          <p:cNvSpPr/>
          <p:nvPr/>
        </p:nvSpPr>
        <p:spPr>
          <a:xfrm rot="16200000">
            <a:off x="8296371" y="438096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864704" y="968185"/>
            <a:ext cx="14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FPGA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33" name="円/楕円 32"/>
          <p:cNvSpPr>
            <a:spLocks noChangeAspect="1"/>
          </p:cNvSpPr>
          <p:nvPr/>
        </p:nvSpPr>
        <p:spPr>
          <a:xfrm>
            <a:off x="1659684" y="6827104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/>
        </p:nvSpPr>
        <p:spPr>
          <a:xfrm>
            <a:off x="2413820" y="5765299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>
            <a:spLocks noChangeAspect="1"/>
          </p:cNvSpPr>
          <p:nvPr/>
        </p:nvSpPr>
        <p:spPr>
          <a:xfrm>
            <a:off x="3123069" y="4168170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>
            <a:spLocks noChangeAspect="1"/>
          </p:cNvSpPr>
          <p:nvPr/>
        </p:nvSpPr>
        <p:spPr>
          <a:xfrm>
            <a:off x="3130636" y="3674450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>
            <a:spLocks noChangeAspect="1"/>
          </p:cNvSpPr>
          <p:nvPr/>
        </p:nvSpPr>
        <p:spPr>
          <a:xfrm>
            <a:off x="3127062" y="3180730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>
            <a:spLocks noChangeAspect="1"/>
          </p:cNvSpPr>
          <p:nvPr/>
        </p:nvSpPr>
        <p:spPr>
          <a:xfrm>
            <a:off x="-2574" y="1449726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>
            <a:spLocks noChangeAspect="1"/>
          </p:cNvSpPr>
          <p:nvPr/>
        </p:nvSpPr>
        <p:spPr>
          <a:xfrm>
            <a:off x="3979793" y="696274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>
            <a:spLocks noChangeAspect="1"/>
          </p:cNvSpPr>
          <p:nvPr/>
        </p:nvSpPr>
        <p:spPr>
          <a:xfrm>
            <a:off x="7281063" y="2482563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04133" y="3567416"/>
            <a:ext cx="2179904" cy="70788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b="1" dirty="0" smtClean="0"/>
              <a:t>◯</a:t>
            </a:r>
            <a:r>
              <a:rPr kumimoji="1" lang="en-US" altLang="ja-JP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定電圧（</a:t>
            </a:r>
            <a:r>
              <a:rPr lang="en-US" altLang="ja-JP" sz="2000" dirty="0" smtClean="0"/>
              <a:t>3.3 V</a:t>
            </a:r>
            <a:r>
              <a:rPr lang="ja-JP" altLang="en-US" sz="2000" dirty="0" smtClean="0"/>
              <a:t>）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供給線</a:t>
            </a:r>
            <a:endParaRPr kumimoji="1"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4-12-31 21.59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8714"/>
            <a:ext cx="9144000" cy="4021339"/>
          </a:xfrm>
          <a:prstGeom prst="rect">
            <a:avLst/>
          </a:prstGeom>
        </p:spPr>
      </p:pic>
      <p:pic>
        <p:nvPicPr>
          <p:cNvPr id="3" name="図 2" descr="ss 2014-12-31 22.01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3459"/>
            <a:ext cx="9144000" cy="3755285"/>
          </a:xfrm>
          <a:prstGeom prst="rect">
            <a:avLst/>
          </a:prstGeom>
        </p:spPr>
      </p:pic>
      <p:sp>
        <p:nvSpPr>
          <p:cNvPr id="4" name="下矢印 3"/>
          <p:cNvSpPr/>
          <p:nvPr/>
        </p:nvSpPr>
        <p:spPr>
          <a:xfrm>
            <a:off x="3886098" y="2377267"/>
            <a:ext cx="1400298" cy="759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765355" y="401656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4744075" y="391216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角丸四角形 9"/>
          <p:cNvSpPr/>
          <p:nvPr/>
        </p:nvSpPr>
        <p:spPr>
          <a:xfrm>
            <a:off x="65131" y="-1423187"/>
            <a:ext cx="3343346" cy="1955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6207" y="618776"/>
            <a:ext cx="2940829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信頼性のある部品に変更</a:t>
            </a:r>
            <a:endParaRPr kumimoji="1" lang="ja-JP" altLang="en-US" sz="2000" dirty="0"/>
          </a:p>
        </p:txBody>
      </p:sp>
      <p:sp>
        <p:nvSpPr>
          <p:cNvPr id="12" name="角丸四角形 11"/>
          <p:cNvSpPr/>
          <p:nvPr/>
        </p:nvSpPr>
        <p:spPr>
          <a:xfrm>
            <a:off x="662157" y="3473776"/>
            <a:ext cx="2093244" cy="1604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>
            <a:off x="1497994" y="1172400"/>
            <a:ext cx="456340" cy="2138545"/>
          </a:xfrm>
          <a:prstGeom prst="down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4"/>
          <p:cNvGrpSpPr/>
          <p:nvPr/>
        </p:nvGrpSpPr>
        <p:grpSpPr>
          <a:xfrm>
            <a:off x="1129569" y="1474971"/>
            <a:ext cx="3967512" cy="3202854"/>
            <a:chOff x="1129569" y="1474971"/>
            <a:chExt cx="3967512" cy="3202854"/>
          </a:xfrm>
        </p:grpSpPr>
        <p:pic>
          <p:nvPicPr>
            <p:cNvPr id="2" name="図 1" descr="スクリーンショット 2014-09-16 13.46.4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7081" y="1548066"/>
              <a:ext cx="3960000" cy="3129759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1129569" y="1632085"/>
              <a:ext cx="2575344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short ADC and DAC</a:t>
              </a:r>
              <a:endParaRPr kumimoji="1" lang="ja-JP" altLang="en-US" sz="2400" dirty="0"/>
            </a:p>
          </p:txBody>
        </p:sp>
        <p:sp>
          <p:nvSpPr>
            <p:cNvPr id="4" name="円/楕円 3"/>
            <p:cNvSpPr>
              <a:spLocks noChangeAspect="1"/>
            </p:cNvSpPr>
            <p:nvPr/>
          </p:nvSpPr>
          <p:spPr>
            <a:xfrm>
              <a:off x="3874782" y="1474971"/>
              <a:ext cx="900000" cy="90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図形グループ 65"/>
          <p:cNvGrpSpPr/>
          <p:nvPr/>
        </p:nvGrpSpPr>
        <p:grpSpPr>
          <a:xfrm>
            <a:off x="1168909" y="427589"/>
            <a:ext cx="7390975" cy="4882741"/>
            <a:chOff x="1168909" y="427589"/>
            <a:chExt cx="7390975" cy="4882741"/>
          </a:xfrm>
        </p:grpSpPr>
        <p:grpSp>
          <p:nvGrpSpPr>
            <p:cNvPr id="2" name="図形グループ 97"/>
            <p:cNvGrpSpPr/>
            <p:nvPr/>
          </p:nvGrpSpPr>
          <p:grpSpPr>
            <a:xfrm>
              <a:off x="1168909" y="427589"/>
              <a:ext cx="3631322" cy="4860976"/>
              <a:chOff x="442166" y="1406865"/>
              <a:chExt cx="3631322" cy="4860976"/>
            </a:xfrm>
          </p:grpSpPr>
          <p:sp>
            <p:nvSpPr>
              <p:cNvPr id="3" name="正方形/長方形 2"/>
              <p:cNvSpPr/>
              <p:nvPr/>
            </p:nvSpPr>
            <p:spPr>
              <a:xfrm>
                <a:off x="1180516" y="5649074"/>
                <a:ext cx="2562870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テキスト ボックス 3"/>
              <p:cNvSpPr txBox="1"/>
              <p:nvPr/>
            </p:nvSpPr>
            <p:spPr>
              <a:xfrm>
                <a:off x="2021786" y="5692202"/>
                <a:ext cx="864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FPGA</a:t>
                </a:r>
                <a:endParaRPr kumimoji="1" lang="ja-JP" altLang="en-US" sz="2400" dirty="0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176454" y="4669798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1299922" y="4724066"/>
                <a:ext cx="709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DAC</a:t>
                </a:r>
                <a:endParaRPr kumimoji="1" lang="ja-JP" altLang="en-US" sz="2400" dirty="0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2798999" y="4673933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916904" y="4724066"/>
                <a:ext cx="716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ADC</a:t>
                </a:r>
                <a:endParaRPr kumimoji="1" lang="ja-JP" altLang="en-US" sz="2400" dirty="0"/>
              </a:p>
            </p:txBody>
          </p:sp>
          <p:sp>
            <p:nvSpPr>
              <p:cNvPr id="9" name="円/楕円 8"/>
              <p:cNvSpPr/>
              <p:nvPr/>
            </p:nvSpPr>
            <p:spPr>
              <a:xfrm>
                <a:off x="3035863" y="3582501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" name="直線コネクタ 9"/>
              <p:cNvCxnSpPr>
                <a:stCxn id="9" idx="1"/>
                <a:endCxn id="9" idx="5"/>
              </p:cNvCxnSpPr>
              <p:nvPr/>
            </p:nvCxnSpPr>
            <p:spPr>
              <a:xfrm rot="16200000" flipH="1">
                <a:off x="3108665" y="3645006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/>
              <p:cNvCxnSpPr>
                <a:stCxn id="9" idx="3"/>
                <a:endCxn id="9" idx="7"/>
              </p:cNvCxnSpPr>
              <p:nvPr/>
            </p:nvCxnSpPr>
            <p:spPr>
              <a:xfrm rot="5400000" flipH="1" flipV="1">
                <a:off x="3108665" y="3645005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円/楕円 11"/>
              <p:cNvSpPr/>
              <p:nvPr/>
            </p:nvSpPr>
            <p:spPr>
              <a:xfrm>
                <a:off x="1418340" y="3580457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/>
              <p:cNvCxnSpPr>
                <a:stCxn id="12" idx="1"/>
                <a:endCxn id="12" idx="5"/>
              </p:cNvCxnSpPr>
              <p:nvPr/>
            </p:nvCxnSpPr>
            <p:spPr>
              <a:xfrm rot="16200000" flipH="1">
                <a:off x="1491142" y="3642962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>
                <a:stCxn id="12" idx="3"/>
                <a:endCxn id="12" idx="7"/>
              </p:cNvCxnSpPr>
              <p:nvPr/>
            </p:nvCxnSpPr>
            <p:spPr>
              <a:xfrm rot="5400000" flipH="1" flipV="1">
                <a:off x="1491142" y="3642961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図形グループ 65"/>
              <p:cNvGrpSpPr>
                <a:grpSpLocks noChangeAspect="1"/>
              </p:cNvGrpSpPr>
              <p:nvPr/>
            </p:nvGrpSpPr>
            <p:grpSpPr>
              <a:xfrm>
                <a:off x="1521184" y="2682359"/>
                <a:ext cx="256470" cy="719998"/>
                <a:chOff x="4377667" y="653020"/>
                <a:chExt cx="502104" cy="1409575"/>
              </a:xfrm>
            </p:grpSpPr>
            <p:grpSp>
              <p:nvGrpSpPr>
                <p:cNvPr id="40" name="図形グループ 54"/>
                <p:cNvGrpSpPr/>
                <p:nvPr/>
              </p:nvGrpSpPr>
              <p:grpSpPr>
                <a:xfrm rot="5400000">
                  <a:off x="3923831" y="1172060"/>
                  <a:ext cx="1409575" cy="371495"/>
                  <a:chOff x="4704458" y="1339777"/>
                  <a:chExt cx="1409575" cy="371495"/>
                </a:xfrm>
                <a:scene3d>
                  <a:camera prst="orthographicFront">
                    <a:rot lat="10800000" lon="0" rev="0"/>
                  </a:camera>
                  <a:lightRig rig="threePt" dir="t"/>
                </a:scene3d>
              </p:grpSpPr>
              <p:cxnSp>
                <p:nvCxnSpPr>
                  <p:cNvPr id="42" name="直線コネクタ 41"/>
                  <p:cNvCxnSpPr>
                    <a:cxnSpLocks noChangeAspect="1"/>
                  </p:cNvCxnSpPr>
                  <p:nvPr/>
                </p:nvCxnSpPr>
                <p:spPr>
                  <a:xfrm>
                    <a:off x="4704458" y="151977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コネクタ 42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4837536" y="145213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コネクタ 43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4881070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コネクタ 44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062444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線コネクタ 45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417931" y="1530477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コネクタ 46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240789" y="1526244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線コネクタ 47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595075" y="1530478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線コネクタ 48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5808751" y="160881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線コネクタ 49"/>
                  <p:cNvCxnSpPr>
                    <a:cxnSpLocks noChangeAspect="1"/>
                  </p:cNvCxnSpPr>
                  <p:nvPr/>
                </p:nvCxnSpPr>
                <p:spPr>
                  <a:xfrm>
                    <a:off x="5934033" y="1531272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直線矢印コネクタ 40"/>
                <p:cNvCxnSpPr/>
                <p:nvPr/>
              </p:nvCxnSpPr>
              <p:spPr>
                <a:xfrm rot="5400000" flipH="1" flipV="1">
                  <a:off x="4098728" y="1111953"/>
                  <a:ext cx="1059981" cy="5021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/>
              <p:cNvSpPr/>
              <p:nvPr/>
            </p:nvSpPr>
            <p:spPr>
              <a:xfrm>
                <a:off x="1168965" y="1741206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1203305" y="1795474"/>
                <a:ext cx="8746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MKID</a:t>
                </a:r>
                <a:endParaRPr kumimoji="1" lang="ja-JP" altLang="en-US" sz="2400" dirty="0"/>
              </a:p>
            </p:txBody>
          </p:sp>
          <p:sp>
            <p:nvSpPr>
              <p:cNvPr id="18" name="二等辺三角形 17"/>
              <p:cNvSpPr/>
              <p:nvPr/>
            </p:nvSpPr>
            <p:spPr>
              <a:xfrm rot="5400000">
                <a:off x="2480842" y="1823959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9" name="直線コネクタ 18"/>
              <p:cNvCxnSpPr>
                <a:stCxn id="5" idx="2"/>
              </p:cNvCxnSpPr>
              <p:nvPr/>
            </p:nvCxnSpPr>
            <p:spPr>
              <a:xfrm rot="5400000">
                <a:off x="1474470" y="5462611"/>
                <a:ext cx="348225" cy="1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/>
              <p:cNvCxnSpPr>
                <a:stCxn id="7" idx="2"/>
              </p:cNvCxnSpPr>
              <p:nvPr/>
            </p:nvCxnSpPr>
            <p:spPr>
              <a:xfrm rot="5400000">
                <a:off x="3091193" y="5472699"/>
                <a:ext cx="3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/>
              <p:cNvCxnSpPr>
                <a:stCxn id="12" idx="4"/>
                <a:endCxn id="5" idx="0"/>
              </p:cNvCxnSpPr>
              <p:nvPr/>
            </p:nvCxnSpPr>
            <p:spPr>
              <a:xfrm rot="5400000">
                <a:off x="1333791" y="4351248"/>
                <a:ext cx="633407" cy="36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>
                <a:stCxn id="9" idx="4"/>
                <a:endCxn id="7" idx="0"/>
              </p:cNvCxnSpPr>
              <p:nvPr/>
            </p:nvCxnSpPr>
            <p:spPr>
              <a:xfrm rot="16200000" flipH="1">
                <a:off x="2952779" y="4355519"/>
                <a:ext cx="635498" cy="1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 rot="5400000">
                <a:off x="3147564" y="3454379"/>
                <a:ext cx="246983" cy="7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二等辺三角形 23"/>
              <p:cNvSpPr/>
              <p:nvPr/>
            </p:nvSpPr>
            <p:spPr>
              <a:xfrm rot="10800000">
                <a:off x="2984571" y="2875351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5" name="直線コネクタ 24"/>
              <p:cNvCxnSpPr/>
              <p:nvPr/>
            </p:nvCxnSpPr>
            <p:spPr>
              <a:xfrm rot="5400000" flipH="1" flipV="1">
                <a:off x="2846328" y="2464783"/>
                <a:ext cx="845999" cy="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 rot="5400000" flipH="1" flipV="1">
                <a:off x="1484200" y="2521166"/>
                <a:ext cx="32238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/>
              <p:cNvCxnSpPr>
                <a:stCxn id="18" idx="0"/>
              </p:cNvCxnSpPr>
              <p:nvPr/>
            </p:nvCxnSpPr>
            <p:spPr>
              <a:xfrm>
                <a:off x="2995691" y="2051927"/>
                <a:ext cx="2762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/>
              <p:cNvCxnSpPr>
                <a:stCxn id="16" idx="3"/>
                <a:endCxn id="18" idx="3"/>
              </p:cNvCxnSpPr>
              <p:nvPr/>
            </p:nvCxnSpPr>
            <p:spPr>
              <a:xfrm>
                <a:off x="2113352" y="2050590"/>
                <a:ext cx="426405" cy="1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正方形/長方形 28"/>
              <p:cNvSpPr/>
              <p:nvPr/>
            </p:nvSpPr>
            <p:spPr>
              <a:xfrm>
                <a:off x="979444" y="1540543"/>
                <a:ext cx="1375358" cy="991451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812329" y="1406865"/>
                <a:ext cx="2931057" cy="1239929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1446056" y="4100797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3072834" y="4100796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2459137" y="1426256"/>
                <a:ext cx="56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LNA</a:t>
                </a:r>
                <a:endParaRPr kumimoji="1" lang="ja-JP" altLang="en-US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02033" y="2916059"/>
                <a:ext cx="464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err="1" smtClean="0"/>
                  <a:t>Att</a:t>
                </a:r>
                <a:endParaRPr kumimoji="1" lang="ja-JP" altLang="en-US" dirty="0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855611" y="3606031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Mix</a:t>
                </a:r>
                <a:endParaRPr kumimoji="1" lang="ja-JP" altLang="en-US" dirty="0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3493007" y="3624767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Mix</a:t>
                </a:r>
                <a:endParaRPr kumimoji="1" lang="ja-JP" altLang="en-US" dirty="0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3449587" y="2916059"/>
                <a:ext cx="623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Amp</a:t>
                </a:r>
                <a:endParaRPr kumimoji="1" lang="ja-JP" altLang="en-US" dirty="0"/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442166" y="2553870"/>
                <a:ext cx="11169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Cryostat:</a:t>
                </a:r>
              </a:p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&lt; </a:t>
                </a:r>
                <a:r>
                  <a:rPr lang="en-US" altLang="ja-JP" dirty="0" smtClean="0">
                    <a:solidFill>
                      <a:srgbClr val="0000FF"/>
                    </a:solidFill>
                  </a:rPr>
                  <a:t>250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 </a:t>
                </a:r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mK</a:t>
                </a:r>
                <a:r>
                  <a:rPr kumimoji="1" lang="en-US" altLang="ja-JP" dirty="0" smtClean="0"/>
                  <a:t>,</a:t>
                </a:r>
              </a:p>
              <a:p>
                <a:r>
                  <a:rPr lang="en-US" altLang="ja-JP" dirty="0" smtClean="0">
                    <a:solidFill>
                      <a:srgbClr val="008000"/>
                    </a:solidFill>
                  </a:rPr>
                  <a:t>4 K</a:t>
                </a:r>
                <a:endParaRPr kumimoji="1" lang="ja-JP" altLang="en-US" dirty="0">
                  <a:solidFill>
                    <a:srgbClr val="008000"/>
                  </a:solidFill>
                </a:endParaRPr>
              </a:p>
            </p:txBody>
          </p:sp>
          <p:cxnSp>
            <p:nvCxnSpPr>
              <p:cNvPr id="39" name="直線コネクタ 38"/>
              <p:cNvCxnSpPr>
                <a:endCxn id="12" idx="0"/>
              </p:cNvCxnSpPr>
              <p:nvPr/>
            </p:nvCxnSpPr>
            <p:spPr>
              <a:xfrm rot="16200000" flipH="1">
                <a:off x="1519552" y="3447669"/>
                <a:ext cx="264726" cy="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円/楕円 52"/>
            <p:cNvSpPr/>
            <p:nvPr/>
          </p:nvSpPr>
          <p:spPr>
            <a:xfrm>
              <a:off x="2951880" y="2598992"/>
              <a:ext cx="467999" cy="45593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>
              <a:stCxn id="53" idx="6"/>
            </p:cNvCxnSpPr>
            <p:nvPr/>
          </p:nvCxnSpPr>
          <p:spPr>
            <a:xfrm>
              <a:off x="3419879" y="2826959"/>
              <a:ext cx="342727" cy="423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>
              <a:endCxn id="53" idx="2"/>
            </p:cNvCxnSpPr>
            <p:nvPr/>
          </p:nvCxnSpPr>
          <p:spPr>
            <a:xfrm flipV="1">
              <a:off x="2613082" y="2826959"/>
              <a:ext cx="338798" cy="21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2968047" y="2504134"/>
              <a:ext cx="44014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4000" dirty="0" smtClean="0"/>
                <a:t>~</a:t>
              </a:r>
              <a:endParaRPr kumimoji="1" lang="ja-JP" altLang="en-US" sz="40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976514" y="2258321"/>
              <a:ext cx="429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LO</a:t>
              </a:r>
              <a:endParaRPr kumimoji="1" lang="ja-JP" altLang="en-US" dirty="0"/>
            </a:p>
          </p:txBody>
        </p:sp>
        <p:sp>
          <p:nvSpPr>
            <p:cNvPr id="58" name="右中かっこ 57"/>
            <p:cNvSpPr/>
            <p:nvPr/>
          </p:nvSpPr>
          <p:spPr>
            <a:xfrm>
              <a:off x="4906471" y="448968"/>
              <a:ext cx="260520" cy="116804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9" name="右中かっこ 58"/>
            <p:cNvSpPr/>
            <p:nvPr/>
          </p:nvSpPr>
          <p:spPr>
            <a:xfrm>
              <a:off x="4928611" y="1872335"/>
              <a:ext cx="260520" cy="124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0" name="右中かっこ 59"/>
            <p:cNvSpPr/>
            <p:nvPr/>
          </p:nvSpPr>
          <p:spPr>
            <a:xfrm>
              <a:off x="4928611" y="3652260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1" name="右中かっこ 60"/>
            <p:cNvSpPr/>
            <p:nvPr/>
          </p:nvSpPr>
          <p:spPr>
            <a:xfrm>
              <a:off x="4950751" y="4610285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5378755" y="816198"/>
              <a:ext cx="1415772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冷却回路</a:t>
              </a:r>
              <a:endParaRPr kumimoji="1" lang="ja-JP" altLang="en-US" sz="2400" dirty="0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5378755" y="2258321"/>
              <a:ext cx="318112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MHz/GHz </a:t>
              </a:r>
              <a:r>
                <a:rPr lang="ja-JP" altLang="en-US" sz="2400" dirty="0" smtClean="0"/>
                <a:t>コンバーター</a:t>
              </a:r>
              <a:endParaRPr kumimoji="1" lang="ja-JP" altLang="en-US" sz="2400" dirty="0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5378755" y="3744790"/>
              <a:ext cx="1921920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5384766" y="4712926"/>
              <a:ext cx="191590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100269" y="1470801"/>
            <a:ext cx="8870100" cy="4534312"/>
            <a:chOff x="100269" y="1470801"/>
            <a:chExt cx="8870100" cy="4534312"/>
          </a:xfrm>
        </p:grpSpPr>
        <p:pic>
          <p:nvPicPr>
            <p:cNvPr id="3" name="図 2" descr="スクリーンショット 2014-09-16 13.47.5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046723" y="4064481"/>
              <a:ext cx="720000" cy="1324492"/>
            </a:xfrm>
            <a:prstGeom prst="rect">
              <a:avLst/>
            </a:prstGeom>
          </p:spPr>
        </p:pic>
        <p:pic>
          <p:nvPicPr>
            <p:cNvPr id="4" name="図 3" descr="スクリーンショット 2014-09-16 13.47.5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046723" y="1775991"/>
              <a:ext cx="720000" cy="1324492"/>
            </a:xfrm>
            <a:prstGeom prst="rect">
              <a:avLst/>
            </a:prstGeom>
          </p:spPr>
        </p:pic>
        <p:pic>
          <p:nvPicPr>
            <p:cNvPr id="5" name="図 4" descr="スクリーンショット 2014-09-16 13.47.3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7027" y="1470801"/>
              <a:ext cx="720000" cy="2096470"/>
            </a:xfrm>
            <a:prstGeom prst="rect">
              <a:avLst/>
            </a:prstGeom>
          </p:spPr>
        </p:pic>
        <p:pic>
          <p:nvPicPr>
            <p:cNvPr id="6" name="図 5" descr="スクリーンショット 2014-09-16 13.47.1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377071" y="2214403"/>
              <a:ext cx="4320000" cy="2866596"/>
            </a:xfrm>
            <a:prstGeom prst="rect">
              <a:avLst/>
            </a:prstGeom>
          </p:spPr>
        </p:pic>
        <p:pic>
          <p:nvPicPr>
            <p:cNvPr id="7" name="図 6" descr="スクリーンショット 2014-09-16 13.46.2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3295324" y="3165502"/>
              <a:ext cx="720000" cy="1011097"/>
            </a:xfrm>
            <a:prstGeom prst="rect">
              <a:avLst/>
            </a:prstGeom>
          </p:spPr>
        </p:pic>
        <p:pic>
          <p:nvPicPr>
            <p:cNvPr id="8" name="図 7" descr="スクリーンショット 2014-09-16 13.46.06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4394834" y="3138140"/>
              <a:ext cx="1440000" cy="1024978"/>
            </a:xfrm>
            <a:prstGeom prst="rect">
              <a:avLst/>
            </a:prstGeom>
          </p:spPr>
        </p:pic>
        <p:pic>
          <p:nvPicPr>
            <p:cNvPr id="9" name="図 8" descr="スクリーンショット 2014-09-16 14.06.19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1983" y="4032770"/>
              <a:ext cx="1620000" cy="1629799"/>
            </a:xfrm>
            <a:prstGeom prst="rect">
              <a:avLst/>
            </a:prstGeom>
          </p:spPr>
        </p:pic>
        <p:pic>
          <p:nvPicPr>
            <p:cNvPr id="10" name="図 9" descr="スクリーンショット 2014-09-16 14.09.3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2498182" y="4403933"/>
              <a:ext cx="360000" cy="892036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10" idx="2"/>
              <a:endCxn id="9" idx="3"/>
            </p:cNvCxnSpPr>
            <p:nvPr/>
          </p:nvCxnSpPr>
          <p:spPr>
            <a:xfrm rot="10800000">
              <a:off x="1811984" y="4847671"/>
              <a:ext cx="420181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rot="10800000">
              <a:off x="3124201" y="4849953"/>
              <a:ext cx="620276" cy="2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rot="10800000">
              <a:off x="4158919" y="3681988"/>
              <a:ext cx="288000" cy="2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rot="10800000">
              <a:off x="5069725" y="4611972"/>
              <a:ext cx="864000" cy="1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rot="10800000">
              <a:off x="5069726" y="4852234"/>
              <a:ext cx="950075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rot="10800000">
              <a:off x="5069726" y="2272729"/>
              <a:ext cx="972000" cy="1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rot="10800000">
              <a:off x="5069726" y="2510018"/>
              <a:ext cx="864000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rot="5400000">
              <a:off x="5694659" y="2574899"/>
              <a:ext cx="648000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rot="5400000">
              <a:off x="5646866" y="2783377"/>
              <a:ext cx="576000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5921292" y="308337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>
              <a:off x="6017987" y="289043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rot="5400000">
              <a:off x="5252008" y="3950489"/>
              <a:ext cx="1368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>
              <a:off x="5928859" y="328033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rot="5400000">
              <a:off x="5329736" y="4173777"/>
              <a:ext cx="1404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6014413" y="346615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5364475" y="2512300"/>
              <a:ext cx="31387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5364475" y="2274318"/>
              <a:ext cx="31387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>
              <a:off x="2930091" y="3735717"/>
              <a:ext cx="22126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>
              <a:off x="2930091" y="4623111"/>
              <a:ext cx="81438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rot="5400000">
              <a:off x="2456251" y="4179054"/>
              <a:ext cx="9359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2925221" y="3464570"/>
              <a:ext cx="22126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>
              <a:off x="2923456" y="2534581"/>
              <a:ext cx="81438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rot="5400000">
              <a:off x="2462885" y="3003778"/>
              <a:ext cx="9359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>
              <a:off x="2724506" y="2341642"/>
              <a:ext cx="10215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/>
            <p:cNvSpPr txBox="1"/>
            <p:nvPr/>
          </p:nvSpPr>
          <p:spPr>
            <a:xfrm>
              <a:off x="8012989" y="5234706"/>
              <a:ext cx="864339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FPGA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6257685" y="2274319"/>
              <a:ext cx="1359868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ADC/DAC</a:t>
              </a: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5285881" y="2827759"/>
              <a:ext cx="511077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LO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4365766" y="4997607"/>
              <a:ext cx="651741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Mix</a:t>
              </a: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365766" y="1712394"/>
              <a:ext cx="651741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Mix</a:t>
              </a: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2606733" y="1509980"/>
              <a:ext cx="770313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Amp</a:t>
              </a: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3124200" y="3871642"/>
              <a:ext cx="583663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Div</a:t>
              </a: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2360865" y="4997607"/>
              <a:ext cx="557965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 smtClean="0"/>
                <a:t>Att</a:t>
              </a:r>
              <a:endParaRPr lang="en-US" altLang="ja-JP" sz="2400" dirty="0" smtClean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859389" y="5543448"/>
              <a:ext cx="874608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MKID</a:t>
              </a:r>
            </a:p>
          </p:txBody>
        </p:sp>
        <p:pic>
          <p:nvPicPr>
            <p:cNvPr id="44" name="図 43" descr="スクリーンショット 2014-09-16 16.07.13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155" y="2010215"/>
              <a:ext cx="1440000" cy="1054286"/>
            </a:xfrm>
            <a:prstGeom prst="rect">
              <a:avLst/>
            </a:prstGeom>
          </p:spPr>
        </p:pic>
        <p:cxnSp>
          <p:nvCxnSpPr>
            <p:cNvPr id="45" name="直線矢印コネクタ 44"/>
            <p:cNvCxnSpPr/>
            <p:nvPr/>
          </p:nvCxnSpPr>
          <p:spPr>
            <a:xfrm>
              <a:off x="100269" y="2440816"/>
              <a:ext cx="288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rot="5400000">
              <a:off x="-343657" y="2899246"/>
              <a:ext cx="9359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>
              <a:off x="110330" y="3366452"/>
              <a:ext cx="900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/>
            <p:nvPr/>
          </p:nvCxnSpPr>
          <p:spPr>
            <a:xfrm rot="5400000">
              <a:off x="661571" y="3690363"/>
              <a:ext cx="684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/>
            <p:nvPr/>
          </p:nvCxnSpPr>
          <p:spPr>
            <a:xfrm>
              <a:off x="1816155" y="2440817"/>
              <a:ext cx="288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/>
            <p:cNvSpPr txBox="1"/>
            <p:nvPr/>
          </p:nvSpPr>
          <p:spPr>
            <a:xfrm>
              <a:off x="1073964" y="1616571"/>
              <a:ext cx="697627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LNA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図形グループ 58"/>
          <p:cNvGrpSpPr/>
          <p:nvPr/>
        </p:nvGrpSpPr>
        <p:grpSpPr>
          <a:xfrm>
            <a:off x="2439903" y="-795884"/>
            <a:ext cx="7043511" cy="8870100"/>
            <a:chOff x="810769" y="-795884"/>
            <a:chExt cx="7043511" cy="8870100"/>
          </a:xfrm>
        </p:grpSpPr>
        <p:grpSp>
          <p:nvGrpSpPr>
            <p:cNvPr id="2" name="図形グループ 1"/>
            <p:cNvGrpSpPr/>
            <p:nvPr/>
          </p:nvGrpSpPr>
          <p:grpSpPr>
            <a:xfrm rot="5400000">
              <a:off x="-1308595" y="1323480"/>
              <a:ext cx="8870100" cy="4631372"/>
              <a:chOff x="100269" y="1245172"/>
              <a:chExt cx="8870100" cy="4631372"/>
            </a:xfrm>
          </p:grpSpPr>
          <p:pic>
            <p:nvPicPr>
              <p:cNvPr id="3" name="図 2" descr="スクリーンショット 2014-09-16 13.47.58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046723" y="4064481"/>
                <a:ext cx="720000" cy="1324492"/>
              </a:xfrm>
              <a:prstGeom prst="rect">
                <a:avLst/>
              </a:prstGeom>
            </p:spPr>
          </p:pic>
          <p:pic>
            <p:nvPicPr>
              <p:cNvPr id="4" name="図 3" descr="スクリーンショット 2014-09-16 13.47.58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4046723" y="1775991"/>
                <a:ext cx="720000" cy="1324492"/>
              </a:xfrm>
              <a:prstGeom prst="rect">
                <a:avLst/>
              </a:prstGeom>
            </p:spPr>
          </p:pic>
          <p:pic>
            <p:nvPicPr>
              <p:cNvPr id="5" name="図 4" descr="スクリーンショット 2014-09-16 13.47.33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7027" y="1470801"/>
                <a:ext cx="720000" cy="2096470"/>
              </a:xfrm>
              <a:prstGeom prst="rect">
                <a:avLst/>
              </a:prstGeom>
            </p:spPr>
          </p:pic>
          <p:pic>
            <p:nvPicPr>
              <p:cNvPr id="6" name="図 5" descr="スクリーンショット 2014-09-16 13.47.19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377071" y="2214403"/>
                <a:ext cx="4320000" cy="2866596"/>
              </a:xfrm>
              <a:prstGeom prst="rect">
                <a:avLst/>
              </a:prstGeom>
            </p:spPr>
          </p:pic>
          <p:pic>
            <p:nvPicPr>
              <p:cNvPr id="7" name="図 6" descr="スクリーンショット 2014-09-16 13.46.22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3295324" y="3165502"/>
                <a:ext cx="720000" cy="1011097"/>
              </a:xfrm>
              <a:prstGeom prst="rect">
                <a:avLst/>
              </a:prstGeom>
            </p:spPr>
          </p:pic>
          <p:pic>
            <p:nvPicPr>
              <p:cNvPr id="8" name="図 7" descr="スクリーンショット 2014-09-16 13.46.06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4394834" y="3138140"/>
                <a:ext cx="1440000" cy="1024978"/>
              </a:xfrm>
              <a:prstGeom prst="rect">
                <a:avLst/>
              </a:prstGeom>
            </p:spPr>
          </p:pic>
          <p:pic>
            <p:nvPicPr>
              <p:cNvPr id="9" name="図 8" descr="スクリーンショット 2014-09-16 14.06.19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983" y="4032770"/>
                <a:ext cx="1620000" cy="1629799"/>
              </a:xfrm>
              <a:prstGeom prst="rect">
                <a:avLst/>
              </a:prstGeom>
            </p:spPr>
          </p:pic>
          <p:pic>
            <p:nvPicPr>
              <p:cNvPr id="10" name="図 9" descr="スクリーンショット 2014-09-16 14.09.38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2498182" y="4403933"/>
                <a:ext cx="360000" cy="892036"/>
              </a:xfrm>
              <a:prstGeom prst="rect">
                <a:avLst/>
              </a:prstGeom>
            </p:spPr>
          </p:pic>
          <p:cxnSp>
            <p:nvCxnSpPr>
              <p:cNvPr id="11" name="直線矢印コネクタ 10"/>
              <p:cNvCxnSpPr>
                <a:stCxn id="10" idx="2"/>
                <a:endCxn id="9" idx="3"/>
              </p:cNvCxnSpPr>
              <p:nvPr/>
            </p:nvCxnSpPr>
            <p:spPr>
              <a:xfrm rot="10800000">
                <a:off x="1811984" y="4847671"/>
                <a:ext cx="420181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rot="10800000">
                <a:off x="3124201" y="4849953"/>
                <a:ext cx="620276" cy="22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rot="10800000">
                <a:off x="4158919" y="3681988"/>
                <a:ext cx="288000" cy="22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rot="10800000">
                <a:off x="5069725" y="4611972"/>
                <a:ext cx="864000" cy="1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/>
              <p:cNvCxnSpPr/>
              <p:nvPr/>
            </p:nvCxnSpPr>
            <p:spPr>
              <a:xfrm rot="10800000">
                <a:off x="5069726" y="4852234"/>
                <a:ext cx="950075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/>
              <p:cNvCxnSpPr/>
              <p:nvPr/>
            </p:nvCxnSpPr>
            <p:spPr>
              <a:xfrm rot="10800000">
                <a:off x="5069726" y="2272729"/>
                <a:ext cx="972000" cy="1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/>
              <p:cNvCxnSpPr/>
              <p:nvPr/>
            </p:nvCxnSpPr>
            <p:spPr>
              <a:xfrm rot="10800000">
                <a:off x="5069726" y="2510018"/>
                <a:ext cx="864000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rot="5400000">
                <a:off x="5694659" y="2574899"/>
                <a:ext cx="648000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 rot="5400000">
                <a:off x="5646866" y="2783377"/>
                <a:ext cx="576000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>
                <a:off x="5921292" y="308337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>
                <a:off x="6017987" y="289043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/>
              <p:cNvCxnSpPr/>
              <p:nvPr/>
            </p:nvCxnSpPr>
            <p:spPr>
              <a:xfrm rot="5400000">
                <a:off x="5252008" y="3950489"/>
                <a:ext cx="1368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/>
              <p:cNvCxnSpPr/>
              <p:nvPr/>
            </p:nvCxnSpPr>
            <p:spPr>
              <a:xfrm>
                <a:off x="5928859" y="328033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rot="5400000">
                <a:off x="5329736" y="4173777"/>
                <a:ext cx="1404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/>
              <p:cNvCxnSpPr/>
              <p:nvPr/>
            </p:nvCxnSpPr>
            <p:spPr>
              <a:xfrm>
                <a:off x="6014413" y="346615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/>
              <p:cNvCxnSpPr/>
              <p:nvPr/>
            </p:nvCxnSpPr>
            <p:spPr>
              <a:xfrm>
                <a:off x="5364475" y="2512300"/>
                <a:ext cx="31387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/>
              <p:cNvCxnSpPr/>
              <p:nvPr/>
            </p:nvCxnSpPr>
            <p:spPr>
              <a:xfrm>
                <a:off x="5364475" y="2274318"/>
                <a:ext cx="31387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>
                <a:off x="2930091" y="3735717"/>
                <a:ext cx="221261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/>
              <p:cNvCxnSpPr/>
              <p:nvPr/>
            </p:nvCxnSpPr>
            <p:spPr>
              <a:xfrm>
                <a:off x="2930091" y="4623111"/>
                <a:ext cx="81438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/>
              <p:cNvCxnSpPr/>
              <p:nvPr/>
            </p:nvCxnSpPr>
            <p:spPr>
              <a:xfrm rot="5400000">
                <a:off x="2456251" y="4179054"/>
                <a:ext cx="935999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/>
              <p:cNvCxnSpPr/>
              <p:nvPr/>
            </p:nvCxnSpPr>
            <p:spPr>
              <a:xfrm>
                <a:off x="2925221" y="3464570"/>
                <a:ext cx="221261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>
                <a:off x="2923456" y="2534581"/>
                <a:ext cx="81438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rot="5400000">
                <a:off x="2462885" y="3003778"/>
                <a:ext cx="935999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>
                <a:off x="2724506" y="2341642"/>
                <a:ext cx="1021559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テキスト ボックス 34"/>
              <p:cNvSpPr txBox="1"/>
              <p:nvPr/>
            </p:nvSpPr>
            <p:spPr>
              <a:xfrm rot="16200000">
                <a:off x="8251799" y="5093578"/>
                <a:ext cx="864339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FPGA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16200000">
                <a:off x="5888615" y="1937783"/>
                <a:ext cx="1359868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ADC/DAC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 rot="16200000">
                <a:off x="5307591" y="2740911"/>
                <a:ext cx="51107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LO</a:t>
                </a: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 rot="16200000">
                <a:off x="3857833" y="5083298"/>
                <a:ext cx="112482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I/Q Mix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rot="16200000">
                <a:off x="3846690" y="1576753"/>
                <a:ext cx="112482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I/Q Mix</a:t>
                </a: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 rot="16200000">
                <a:off x="2661008" y="1640252"/>
                <a:ext cx="770313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Amp</a:t>
                </a: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 rot="16200000">
                <a:off x="3091635" y="3893354"/>
                <a:ext cx="583663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Div</a:t>
                </a: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 rot="16200000">
                <a:off x="2219750" y="4161695"/>
                <a:ext cx="55796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err="1" smtClean="0"/>
                  <a:t>Att</a:t>
                </a:r>
                <a:endParaRPr lang="en-US" altLang="ja-JP" sz="2400" dirty="0" smtClean="0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 rot="16200000">
                <a:off x="1347864" y="3860768"/>
                <a:ext cx="874608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MKID</a:t>
                </a:r>
              </a:p>
            </p:txBody>
          </p:sp>
          <p:pic>
            <p:nvPicPr>
              <p:cNvPr id="44" name="図 43" descr="スクリーンショット 2014-09-16 16.07.13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6155" y="2010215"/>
                <a:ext cx="1440000" cy="1054286"/>
              </a:xfrm>
              <a:prstGeom prst="rect">
                <a:avLst/>
              </a:prstGeom>
            </p:spPr>
          </p:pic>
          <p:cxnSp>
            <p:nvCxnSpPr>
              <p:cNvPr id="45" name="直線矢印コネクタ 44"/>
              <p:cNvCxnSpPr/>
              <p:nvPr/>
            </p:nvCxnSpPr>
            <p:spPr>
              <a:xfrm>
                <a:off x="100269" y="2440816"/>
                <a:ext cx="28800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 rot="5400000">
                <a:off x="-343657" y="2899246"/>
                <a:ext cx="935999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/>
              <p:cNvCxnSpPr/>
              <p:nvPr/>
            </p:nvCxnSpPr>
            <p:spPr>
              <a:xfrm>
                <a:off x="110330" y="3366452"/>
                <a:ext cx="900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矢印コネクタ 47"/>
              <p:cNvCxnSpPr/>
              <p:nvPr/>
            </p:nvCxnSpPr>
            <p:spPr>
              <a:xfrm rot="5400000">
                <a:off x="661571" y="3690363"/>
                <a:ext cx="684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>
                <a:off x="1816155" y="2440817"/>
                <a:ext cx="28800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 rot="16200000">
                <a:off x="1464744" y="1692563"/>
                <a:ext cx="69762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LNA</a:t>
                </a:r>
              </a:p>
            </p:txBody>
          </p:sp>
        </p:grpSp>
        <p:sp>
          <p:nvSpPr>
            <p:cNvPr id="51" name="右中かっこ 50"/>
            <p:cNvSpPr/>
            <p:nvPr/>
          </p:nvSpPr>
          <p:spPr>
            <a:xfrm>
              <a:off x="5460076" y="-671621"/>
              <a:ext cx="260520" cy="143101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2" name="右中かっこ 51"/>
            <p:cNvSpPr/>
            <p:nvPr/>
          </p:nvSpPr>
          <p:spPr>
            <a:xfrm>
              <a:off x="5460076" y="1207985"/>
              <a:ext cx="282660" cy="368980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5482216" y="5421788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4" name="右中かっこ 53"/>
            <p:cNvSpPr/>
            <p:nvPr/>
          </p:nvSpPr>
          <p:spPr>
            <a:xfrm>
              <a:off x="5504356" y="6296225"/>
              <a:ext cx="216240" cy="144378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5932360" y="-182554"/>
              <a:ext cx="1415772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冷却回路</a:t>
              </a:r>
              <a:endParaRPr kumimoji="1" lang="ja-JP" altLang="en-US" sz="24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932360" y="2667665"/>
              <a:ext cx="1900129" cy="830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MHz/GHz</a:t>
              </a:r>
            </a:p>
            <a:p>
              <a:pPr algn="ctr"/>
              <a:r>
                <a:rPr lang="ja-JP" altLang="en-US" sz="2400" dirty="0" smtClean="0"/>
                <a:t>コンバーター</a:t>
              </a:r>
              <a:endParaRPr kumimoji="1" lang="ja-JP" altLang="en-US" sz="24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5932360" y="5514318"/>
              <a:ext cx="1921920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5938371" y="6797278"/>
              <a:ext cx="191590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-4016939" y="952512"/>
            <a:ext cx="6131766" cy="4882741"/>
            <a:chOff x="1168909" y="427589"/>
            <a:chExt cx="6131766" cy="4882741"/>
          </a:xfrm>
        </p:grpSpPr>
        <p:grpSp>
          <p:nvGrpSpPr>
            <p:cNvPr id="61" name="図形グループ 97"/>
            <p:cNvGrpSpPr/>
            <p:nvPr/>
          </p:nvGrpSpPr>
          <p:grpSpPr>
            <a:xfrm>
              <a:off x="1168909" y="427589"/>
              <a:ext cx="3940828" cy="4860976"/>
              <a:chOff x="442166" y="1406865"/>
              <a:chExt cx="3940828" cy="4860976"/>
            </a:xfrm>
          </p:grpSpPr>
          <p:sp>
            <p:nvSpPr>
              <p:cNvPr id="75" name="正方形/長方形 2"/>
              <p:cNvSpPr/>
              <p:nvPr/>
            </p:nvSpPr>
            <p:spPr>
              <a:xfrm>
                <a:off x="1180516" y="5649074"/>
                <a:ext cx="2562870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テキスト ボックス 75"/>
              <p:cNvSpPr txBox="1"/>
              <p:nvPr/>
            </p:nvSpPr>
            <p:spPr>
              <a:xfrm>
                <a:off x="2021786" y="5692202"/>
                <a:ext cx="864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FPGA</a:t>
                </a:r>
                <a:endParaRPr kumimoji="1" lang="ja-JP" altLang="en-US" sz="2400" dirty="0"/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176454" y="4669798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テキスト ボックス 77"/>
              <p:cNvSpPr txBox="1"/>
              <p:nvPr/>
            </p:nvSpPr>
            <p:spPr>
              <a:xfrm>
                <a:off x="1299922" y="4724066"/>
                <a:ext cx="709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DAC</a:t>
                </a:r>
                <a:endParaRPr kumimoji="1" lang="ja-JP" altLang="en-US" sz="2400" dirty="0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798999" y="4673933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テキスト ボックス 79"/>
              <p:cNvSpPr txBox="1"/>
              <p:nvPr/>
            </p:nvSpPr>
            <p:spPr>
              <a:xfrm>
                <a:off x="2916904" y="4724066"/>
                <a:ext cx="716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ADC</a:t>
                </a:r>
                <a:endParaRPr kumimoji="1" lang="ja-JP" altLang="en-US" sz="2400" dirty="0"/>
              </a:p>
            </p:txBody>
          </p:sp>
          <p:sp>
            <p:nvSpPr>
              <p:cNvPr id="81" name="円/楕円 80"/>
              <p:cNvSpPr/>
              <p:nvPr/>
            </p:nvSpPr>
            <p:spPr>
              <a:xfrm>
                <a:off x="3035863" y="3582501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2" name="直線コネクタ 81"/>
              <p:cNvCxnSpPr>
                <a:stCxn id="81" idx="1"/>
                <a:endCxn id="81" idx="5"/>
              </p:cNvCxnSpPr>
              <p:nvPr/>
            </p:nvCxnSpPr>
            <p:spPr>
              <a:xfrm rot="16200000" flipH="1">
                <a:off x="3108665" y="3645006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/>
              <p:cNvCxnSpPr>
                <a:stCxn id="81" idx="3"/>
                <a:endCxn id="81" idx="7"/>
              </p:cNvCxnSpPr>
              <p:nvPr/>
            </p:nvCxnSpPr>
            <p:spPr>
              <a:xfrm rot="5400000" flipH="1" flipV="1">
                <a:off x="3108665" y="3645005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円/楕円 83"/>
              <p:cNvSpPr/>
              <p:nvPr/>
            </p:nvSpPr>
            <p:spPr>
              <a:xfrm>
                <a:off x="1418340" y="3580457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5" name="直線コネクタ 84"/>
              <p:cNvCxnSpPr>
                <a:stCxn id="84" idx="1"/>
                <a:endCxn id="84" idx="5"/>
              </p:cNvCxnSpPr>
              <p:nvPr/>
            </p:nvCxnSpPr>
            <p:spPr>
              <a:xfrm rot="16200000" flipH="1">
                <a:off x="1491142" y="3642962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/>
              <p:cNvCxnSpPr>
                <a:stCxn id="84" idx="3"/>
                <a:endCxn id="84" idx="7"/>
              </p:cNvCxnSpPr>
              <p:nvPr/>
            </p:nvCxnSpPr>
            <p:spPr>
              <a:xfrm rot="5400000" flipH="1" flipV="1">
                <a:off x="1491142" y="3642961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図形グループ 65"/>
              <p:cNvGrpSpPr>
                <a:grpSpLocks noChangeAspect="1"/>
              </p:cNvGrpSpPr>
              <p:nvPr/>
            </p:nvGrpSpPr>
            <p:grpSpPr>
              <a:xfrm>
                <a:off x="1521184" y="2682359"/>
                <a:ext cx="256470" cy="719997"/>
                <a:chOff x="4377667" y="653022"/>
                <a:chExt cx="502104" cy="1409575"/>
              </a:xfrm>
            </p:grpSpPr>
            <p:grpSp>
              <p:nvGrpSpPr>
                <p:cNvPr id="112" name="図形グループ 54"/>
                <p:cNvGrpSpPr/>
                <p:nvPr/>
              </p:nvGrpSpPr>
              <p:grpSpPr>
                <a:xfrm rot="5400000">
                  <a:off x="3923833" y="1172062"/>
                  <a:ext cx="1409575" cy="371495"/>
                  <a:chOff x="4704458" y="1339777"/>
                  <a:chExt cx="1409575" cy="371495"/>
                </a:xfrm>
                <a:scene3d>
                  <a:camera prst="orthographicFront">
                    <a:rot lat="10800000" lon="0" rev="0"/>
                  </a:camera>
                  <a:lightRig rig="threePt" dir="t"/>
                </a:scene3d>
              </p:grpSpPr>
              <p:cxnSp>
                <p:nvCxnSpPr>
                  <p:cNvPr id="114" name="直線コネクタ 113"/>
                  <p:cNvCxnSpPr>
                    <a:cxnSpLocks noChangeAspect="1"/>
                  </p:cNvCxnSpPr>
                  <p:nvPr/>
                </p:nvCxnSpPr>
                <p:spPr>
                  <a:xfrm>
                    <a:off x="4704458" y="151977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線コネクタ 114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4837536" y="145213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線コネクタ 115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4881070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線コネクタ 116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062444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線コネクタ 117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417931" y="1530477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線コネクタ 118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240789" y="1526244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線コネクタ 119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595075" y="1530478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線コネクタ 120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5808751" y="160881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線コネクタ 121"/>
                  <p:cNvCxnSpPr>
                    <a:cxnSpLocks noChangeAspect="1"/>
                  </p:cNvCxnSpPr>
                  <p:nvPr/>
                </p:nvCxnSpPr>
                <p:spPr>
                  <a:xfrm>
                    <a:off x="5934033" y="1531272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3" name="直線矢印コネクタ 112"/>
                <p:cNvCxnSpPr/>
                <p:nvPr/>
              </p:nvCxnSpPr>
              <p:spPr>
                <a:xfrm rot="5400000" flipH="1" flipV="1">
                  <a:off x="4098728" y="1111953"/>
                  <a:ext cx="1059981" cy="5021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正方形/長方形 87"/>
              <p:cNvSpPr/>
              <p:nvPr/>
            </p:nvSpPr>
            <p:spPr>
              <a:xfrm>
                <a:off x="1168965" y="1741206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テキスト ボックス 88"/>
              <p:cNvSpPr txBox="1"/>
              <p:nvPr/>
            </p:nvSpPr>
            <p:spPr>
              <a:xfrm>
                <a:off x="1203305" y="1795474"/>
                <a:ext cx="8746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MKID</a:t>
                </a:r>
                <a:endParaRPr kumimoji="1" lang="ja-JP" altLang="en-US" sz="2400" dirty="0"/>
              </a:p>
            </p:txBody>
          </p:sp>
          <p:sp>
            <p:nvSpPr>
              <p:cNvPr id="90" name="二等辺三角形 89"/>
              <p:cNvSpPr/>
              <p:nvPr/>
            </p:nvSpPr>
            <p:spPr>
              <a:xfrm rot="5400000">
                <a:off x="2480842" y="1823959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1" name="直線コネクタ 90"/>
              <p:cNvCxnSpPr>
                <a:stCxn id="77" idx="2"/>
              </p:cNvCxnSpPr>
              <p:nvPr/>
            </p:nvCxnSpPr>
            <p:spPr>
              <a:xfrm rot="5400000">
                <a:off x="1474470" y="5462611"/>
                <a:ext cx="348225" cy="1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コネクタ 91"/>
              <p:cNvCxnSpPr>
                <a:stCxn id="79" idx="2"/>
              </p:cNvCxnSpPr>
              <p:nvPr/>
            </p:nvCxnSpPr>
            <p:spPr>
              <a:xfrm rot="5400000">
                <a:off x="3091193" y="5472699"/>
                <a:ext cx="3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/>
              <p:cNvCxnSpPr>
                <a:stCxn id="84" idx="4"/>
                <a:endCxn id="77" idx="0"/>
              </p:cNvCxnSpPr>
              <p:nvPr/>
            </p:nvCxnSpPr>
            <p:spPr>
              <a:xfrm rot="5400000">
                <a:off x="1333791" y="4351248"/>
                <a:ext cx="633407" cy="36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/>
              <p:cNvCxnSpPr>
                <a:stCxn id="81" idx="4"/>
                <a:endCxn id="79" idx="0"/>
              </p:cNvCxnSpPr>
              <p:nvPr/>
            </p:nvCxnSpPr>
            <p:spPr>
              <a:xfrm rot="16200000" flipH="1">
                <a:off x="2952779" y="4355519"/>
                <a:ext cx="635498" cy="1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コネクタ 94"/>
              <p:cNvCxnSpPr/>
              <p:nvPr/>
            </p:nvCxnSpPr>
            <p:spPr>
              <a:xfrm rot="5400000">
                <a:off x="3147564" y="3454379"/>
                <a:ext cx="246983" cy="7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二等辺三角形 95"/>
              <p:cNvSpPr/>
              <p:nvPr/>
            </p:nvSpPr>
            <p:spPr>
              <a:xfrm rot="10800000">
                <a:off x="2984571" y="2875351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7" name="直線コネクタ 96"/>
              <p:cNvCxnSpPr/>
              <p:nvPr/>
            </p:nvCxnSpPr>
            <p:spPr>
              <a:xfrm rot="5400000" flipH="1" flipV="1">
                <a:off x="2846328" y="2464783"/>
                <a:ext cx="845999" cy="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97"/>
              <p:cNvCxnSpPr/>
              <p:nvPr/>
            </p:nvCxnSpPr>
            <p:spPr>
              <a:xfrm rot="5400000" flipH="1" flipV="1">
                <a:off x="1484200" y="2521166"/>
                <a:ext cx="32238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/>
              <p:cNvCxnSpPr>
                <a:stCxn id="90" idx="0"/>
              </p:cNvCxnSpPr>
              <p:nvPr/>
            </p:nvCxnSpPr>
            <p:spPr>
              <a:xfrm>
                <a:off x="2995691" y="2051927"/>
                <a:ext cx="2762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/>
              <p:cNvCxnSpPr>
                <a:stCxn id="88" idx="3"/>
                <a:endCxn id="90" idx="3"/>
              </p:cNvCxnSpPr>
              <p:nvPr/>
            </p:nvCxnSpPr>
            <p:spPr>
              <a:xfrm>
                <a:off x="2113352" y="2050590"/>
                <a:ext cx="426405" cy="1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正方形/長方形 28"/>
              <p:cNvSpPr/>
              <p:nvPr/>
            </p:nvSpPr>
            <p:spPr>
              <a:xfrm>
                <a:off x="979444" y="1540543"/>
                <a:ext cx="1375358" cy="991451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812329" y="1406865"/>
                <a:ext cx="2931057" cy="1239929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3" name="テキスト ボックス 102"/>
              <p:cNvSpPr txBox="1"/>
              <p:nvPr/>
            </p:nvSpPr>
            <p:spPr>
              <a:xfrm>
                <a:off x="1446056" y="4100797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104" name="テキスト ボックス 103"/>
              <p:cNvSpPr txBox="1"/>
              <p:nvPr/>
            </p:nvSpPr>
            <p:spPr>
              <a:xfrm>
                <a:off x="3072834" y="4100796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105" name="テキスト ボックス 104"/>
              <p:cNvSpPr txBox="1"/>
              <p:nvPr/>
            </p:nvSpPr>
            <p:spPr>
              <a:xfrm>
                <a:off x="2459137" y="1426256"/>
                <a:ext cx="56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LNA</a:t>
                </a:r>
                <a:endParaRPr kumimoji="1" lang="ja-JP" altLang="en-US" dirty="0"/>
              </a:p>
            </p:txBody>
          </p:sp>
          <p:sp>
            <p:nvSpPr>
              <p:cNvPr id="106" name="テキスト ボックス 105"/>
              <p:cNvSpPr txBox="1"/>
              <p:nvPr/>
            </p:nvSpPr>
            <p:spPr>
              <a:xfrm>
                <a:off x="1702033" y="2916059"/>
                <a:ext cx="464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err="1" smtClean="0"/>
                  <a:t>Att</a:t>
                </a:r>
                <a:endParaRPr kumimoji="1" lang="ja-JP" altLang="en-US" dirty="0"/>
              </a:p>
            </p:txBody>
          </p:sp>
          <p:sp>
            <p:nvSpPr>
              <p:cNvPr id="107" name="テキスト ボックス 106"/>
              <p:cNvSpPr txBox="1"/>
              <p:nvPr/>
            </p:nvSpPr>
            <p:spPr>
              <a:xfrm>
                <a:off x="532522" y="3606031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I/Q Mix</a:t>
                </a:r>
                <a:endParaRPr kumimoji="1" lang="ja-JP" altLang="en-US" dirty="0"/>
              </a:p>
            </p:txBody>
          </p:sp>
          <p:sp>
            <p:nvSpPr>
              <p:cNvPr id="108" name="テキスト ボックス 107"/>
              <p:cNvSpPr txBox="1"/>
              <p:nvPr/>
            </p:nvSpPr>
            <p:spPr>
              <a:xfrm>
                <a:off x="3493007" y="3624767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I/Q Mix</a:t>
                </a:r>
                <a:endParaRPr kumimoji="1" lang="ja-JP" altLang="en-US" dirty="0"/>
              </a:p>
            </p:txBody>
          </p:sp>
          <p:sp>
            <p:nvSpPr>
              <p:cNvPr id="109" name="テキスト ボックス 108"/>
              <p:cNvSpPr txBox="1"/>
              <p:nvPr/>
            </p:nvSpPr>
            <p:spPr>
              <a:xfrm>
                <a:off x="3449587" y="2916059"/>
                <a:ext cx="623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Amp</a:t>
                </a:r>
                <a:endParaRPr kumimoji="1" lang="ja-JP" altLang="en-US" dirty="0"/>
              </a:p>
            </p:txBody>
          </p:sp>
          <p:sp>
            <p:nvSpPr>
              <p:cNvPr id="110" name="テキスト ボックス 109"/>
              <p:cNvSpPr txBox="1"/>
              <p:nvPr/>
            </p:nvSpPr>
            <p:spPr>
              <a:xfrm>
                <a:off x="442166" y="2553870"/>
                <a:ext cx="11169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Cryostat:</a:t>
                </a:r>
              </a:p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&lt; </a:t>
                </a:r>
                <a:r>
                  <a:rPr lang="en-US" altLang="ja-JP" dirty="0" smtClean="0">
                    <a:solidFill>
                      <a:srgbClr val="0000FF"/>
                    </a:solidFill>
                  </a:rPr>
                  <a:t>250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 </a:t>
                </a:r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mK</a:t>
                </a:r>
                <a:r>
                  <a:rPr kumimoji="1" lang="en-US" altLang="ja-JP" dirty="0" smtClean="0"/>
                  <a:t>,</a:t>
                </a:r>
              </a:p>
              <a:p>
                <a:r>
                  <a:rPr lang="en-US" altLang="ja-JP" dirty="0" smtClean="0">
                    <a:solidFill>
                      <a:srgbClr val="008000"/>
                    </a:solidFill>
                  </a:rPr>
                  <a:t>4 K</a:t>
                </a:r>
                <a:endParaRPr kumimoji="1" lang="ja-JP" altLang="en-US" dirty="0">
                  <a:solidFill>
                    <a:srgbClr val="008000"/>
                  </a:solidFill>
                </a:endParaRPr>
              </a:p>
            </p:txBody>
          </p:sp>
          <p:cxnSp>
            <p:nvCxnSpPr>
              <p:cNvPr id="111" name="直線コネクタ 110"/>
              <p:cNvCxnSpPr>
                <a:endCxn id="84" idx="0"/>
              </p:cNvCxnSpPr>
              <p:nvPr/>
            </p:nvCxnSpPr>
            <p:spPr>
              <a:xfrm rot="16200000" flipH="1">
                <a:off x="1519552" y="3447669"/>
                <a:ext cx="264726" cy="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円/楕円 61"/>
            <p:cNvSpPr/>
            <p:nvPr/>
          </p:nvSpPr>
          <p:spPr>
            <a:xfrm>
              <a:off x="2951880" y="2598992"/>
              <a:ext cx="467999" cy="45593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>
              <a:stCxn id="62" idx="6"/>
            </p:cNvCxnSpPr>
            <p:nvPr/>
          </p:nvCxnSpPr>
          <p:spPr>
            <a:xfrm>
              <a:off x="3419879" y="2826959"/>
              <a:ext cx="342727" cy="423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>
              <a:endCxn id="62" idx="2"/>
            </p:cNvCxnSpPr>
            <p:nvPr/>
          </p:nvCxnSpPr>
          <p:spPr>
            <a:xfrm flipV="1">
              <a:off x="2613082" y="2826959"/>
              <a:ext cx="338798" cy="21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/>
            <p:cNvSpPr txBox="1"/>
            <p:nvPr/>
          </p:nvSpPr>
          <p:spPr>
            <a:xfrm>
              <a:off x="2968047" y="2639598"/>
              <a:ext cx="44014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4000" dirty="0" smtClean="0"/>
                <a:t>~</a:t>
              </a:r>
              <a:endParaRPr kumimoji="1" lang="ja-JP" altLang="en-US" sz="4000" dirty="0"/>
            </a:p>
          </p:txBody>
        </p:sp>
        <p:sp>
          <p:nvSpPr>
            <p:cNvPr id="66" name="テキスト ボックス 65"/>
            <p:cNvSpPr txBox="1"/>
            <p:nvPr/>
          </p:nvSpPr>
          <p:spPr>
            <a:xfrm>
              <a:off x="2976514" y="2258321"/>
              <a:ext cx="429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LO</a:t>
              </a:r>
              <a:endParaRPr kumimoji="1" lang="ja-JP" altLang="en-US" dirty="0"/>
            </a:p>
          </p:txBody>
        </p:sp>
        <p:sp>
          <p:nvSpPr>
            <p:cNvPr id="67" name="右中かっこ 66"/>
            <p:cNvSpPr/>
            <p:nvPr/>
          </p:nvSpPr>
          <p:spPr>
            <a:xfrm>
              <a:off x="4906471" y="448968"/>
              <a:ext cx="260520" cy="116804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8" name="右中かっこ 67"/>
            <p:cNvSpPr/>
            <p:nvPr/>
          </p:nvSpPr>
          <p:spPr>
            <a:xfrm>
              <a:off x="4928611" y="1872335"/>
              <a:ext cx="260520" cy="124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9" name="右中かっこ 68"/>
            <p:cNvSpPr/>
            <p:nvPr/>
          </p:nvSpPr>
          <p:spPr>
            <a:xfrm>
              <a:off x="4928611" y="3652260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0" name="右中かっこ 69"/>
            <p:cNvSpPr/>
            <p:nvPr/>
          </p:nvSpPr>
          <p:spPr>
            <a:xfrm>
              <a:off x="4950751" y="4610285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5378755" y="816198"/>
              <a:ext cx="1415772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冷却回路</a:t>
              </a:r>
              <a:endParaRPr kumimoji="1" lang="ja-JP" altLang="en-US" sz="2400" dirty="0"/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5378755" y="2073655"/>
              <a:ext cx="1830549" cy="830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MHz/GHz</a:t>
              </a:r>
            </a:p>
            <a:p>
              <a:pPr algn="ctr"/>
              <a:r>
                <a:rPr lang="ja-JP" altLang="en-US" sz="2400" dirty="0" smtClean="0"/>
                <a:t>コンバーター</a:t>
              </a:r>
              <a:endParaRPr kumimoji="1" lang="ja-JP" altLang="en-US" sz="2400" dirty="0"/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5378755" y="3744790"/>
              <a:ext cx="1921920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84766" y="4712926"/>
              <a:ext cx="191590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</p:grpSp>
      <p:sp>
        <p:nvSpPr>
          <p:cNvPr id="123" name="テキスト ボックス 122"/>
          <p:cNvSpPr txBox="1"/>
          <p:nvPr/>
        </p:nvSpPr>
        <p:spPr>
          <a:xfrm>
            <a:off x="-3995484" y="-750849"/>
            <a:ext cx="518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(a)</a:t>
            </a:r>
            <a:endParaRPr kumimoji="1" lang="ja-JP" altLang="en-US" sz="2400" dirty="0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2054074" y="-795903"/>
            <a:ext cx="53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(</a:t>
            </a:r>
            <a:r>
              <a:rPr lang="en-US" altLang="ja-JP" sz="2400" dirty="0" err="1" smtClean="0"/>
              <a:t>b</a:t>
            </a:r>
            <a:r>
              <a:rPr lang="en-US" altLang="ja-JP" sz="2400" dirty="0" smtClean="0"/>
              <a:t>)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343275" y="3656295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32816" y="4617065"/>
            <a:ext cx="70944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532194" y="3656295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38371" y="4179515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6" name="直線矢印コネクタ 5"/>
          <p:cNvCxnSpPr>
            <a:stCxn id="4" idx="1"/>
            <a:endCxn id="2" idx="3"/>
          </p:cNvCxnSpPr>
          <p:nvPr/>
        </p:nvCxnSpPr>
        <p:spPr>
          <a:xfrm rot="10800000">
            <a:off x="5975654" y="4410348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5988607" y="403537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60635" y="4378332"/>
            <a:ext cx="6028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/>
              <a:t>／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32413" y="4065113"/>
            <a:ext cx="716212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ADC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rot="10800000">
            <a:off x="3872118" y="4834349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rot="10800000">
            <a:off x="3876275" y="4295319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rot="16200000">
            <a:off x="3608271" y="4559869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085169" y="3969841"/>
            <a:ext cx="1300356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500" dirty="0" smtClean="0"/>
              <a:t>同軸ケーブル</a:t>
            </a:r>
            <a:endParaRPr kumimoji="1" lang="en-US" altLang="ja-JP" sz="15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396367" y="786344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85286" y="786344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91463" y="1309564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18" name="直線矢印コネクタ 17"/>
          <p:cNvCxnSpPr>
            <a:stCxn id="16" idx="1"/>
            <a:endCxn id="14" idx="3"/>
          </p:cNvCxnSpPr>
          <p:nvPr/>
        </p:nvCxnSpPr>
        <p:spPr>
          <a:xfrm rot="10800000">
            <a:off x="5028746" y="1540397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041699" y="1165425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47247" y="1311152"/>
            <a:ext cx="716212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ADC</a:t>
            </a:r>
          </a:p>
        </p:txBody>
      </p:sp>
      <p:cxnSp>
        <p:nvCxnSpPr>
          <p:cNvPr id="23" name="直線矢印コネクタ 22"/>
          <p:cNvCxnSpPr>
            <a:stCxn id="21" idx="1"/>
            <a:endCxn id="36" idx="3"/>
          </p:cNvCxnSpPr>
          <p:nvPr/>
        </p:nvCxnSpPr>
        <p:spPr>
          <a:xfrm rot="10800000" flipV="1">
            <a:off x="2010847" y="1541984"/>
            <a:ext cx="1536401" cy="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2127588" y="1003842"/>
            <a:ext cx="1300356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500" dirty="0" smtClean="0"/>
              <a:t>同軸ケーブル</a:t>
            </a:r>
            <a:endParaRPr kumimoji="1" lang="en-US" altLang="ja-JP" sz="1500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75032" y="786344"/>
            <a:ext cx="146706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基準信号源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49888" y="1311153"/>
            <a:ext cx="1060958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sin/</a:t>
            </a:r>
            <a:r>
              <a:rPr kumimoji="1" lang="en-US" altLang="ja-JP" sz="2400" dirty="0" err="1" smtClean="0"/>
              <a:t>cos</a:t>
            </a:r>
            <a:endParaRPr kumimoji="1"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565334" y="1336177"/>
            <a:ext cx="41549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/>
              <a:t>／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図形グループ 10"/>
          <p:cNvGrpSpPr/>
          <p:nvPr/>
        </p:nvGrpSpPr>
        <p:grpSpPr>
          <a:xfrm>
            <a:off x="399797" y="1400415"/>
            <a:ext cx="8829531" cy="3657752"/>
            <a:chOff x="399797" y="1400415"/>
            <a:chExt cx="8829531" cy="3657752"/>
          </a:xfrm>
        </p:grpSpPr>
        <p:pic>
          <p:nvPicPr>
            <p:cNvPr id="10" name="図 9" descr="dac_output_fmc150_ch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2700" y="1400415"/>
              <a:ext cx="5486628" cy="3657752"/>
            </a:xfrm>
            <a:prstGeom prst="rect">
              <a:avLst/>
            </a:prstGeom>
          </p:spPr>
        </p:pic>
        <p:pic>
          <p:nvPicPr>
            <p:cNvPr id="3" name="図 2" descr="low-pas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58" y="1835568"/>
              <a:ext cx="3138539" cy="2879987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9797" y="1491009"/>
              <a:ext cx="463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(a)</a:t>
              </a:r>
              <a:endParaRPr kumimoji="1" lang="ja-JP" altLang="en-US" sz="2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483640" y="1491009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(</a:t>
              </a:r>
              <a:r>
                <a:rPr kumimoji="1" lang="en-US" altLang="ja-JP" sz="2000" dirty="0" err="1" smtClean="0"/>
                <a:t>b</a:t>
              </a:r>
              <a:r>
                <a:rPr kumimoji="1"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2795172" y="4886742"/>
            <a:ext cx="3240000" cy="144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6</a:t>
            </a:r>
          </a:p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>
            <a:spLocks noChangeAspect="1"/>
          </p:cNvSpPr>
          <p:nvPr/>
        </p:nvSpPr>
        <p:spPr>
          <a:xfrm>
            <a:off x="3594107" y="3333073"/>
            <a:ext cx="1425991" cy="144156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87506" y="3388796"/>
            <a:ext cx="646331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lang="ja-JP" altLang="en-US" dirty="0" smtClean="0"/>
              <a:t>水晶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54034" y="5906900"/>
            <a:ext cx="646331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lang="ja-JP" altLang="en-US" dirty="0" smtClean="0"/>
              <a:t>水晶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 rot="5400000">
            <a:off x="3540983" y="4760519"/>
            <a:ext cx="105534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rot="5400000">
            <a:off x="3931858" y="5647146"/>
            <a:ext cx="515339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868484" y="4963707"/>
            <a:ext cx="318229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59573" y="4963707"/>
            <a:ext cx="312906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265359" y="4963707"/>
            <a:ext cx="312906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B</a:t>
            </a:r>
            <a:endParaRPr kumimoji="1" lang="ja-JP" altLang="en-US" dirty="0"/>
          </a:p>
        </p:txBody>
      </p:sp>
      <p:cxnSp>
        <p:nvCxnSpPr>
          <p:cNvPr id="11" name="直線コネクタ 10"/>
          <p:cNvCxnSpPr/>
          <p:nvPr/>
        </p:nvCxnSpPr>
        <p:spPr>
          <a:xfrm>
            <a:off x="4216909" y="5654369"/>
            <a:ext cx="1216867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3843179" y="5567215"/>
            <a:ext cx="1180867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rot="5400000">
            <a:off x="4905594" y="5458805"/>
            <a:ext cx="227346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rot="5400000">
            <a:off x="5273502" y="5497252"/>
            <a:ext cx="299345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rot="5400000">
            <a:off x="5609992" y="5550266"/>
            <a:ext cx="407344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4500365" y="5748038"/>
            <a:ext cx="1324867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021196" y="3430578"/>
            <a:ext cx="14876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アナログ基板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302278" y="5903422"/>
            <a:ext cx="14830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/>
              <a:t>デジタル</a:t>
            </a:r>
            <a:r>
              <a:rPr kumimoji="1" lang="ja-JP" altLang="en-US" dirty="0" smtClean="0"/>
              <a:t>基板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49939" y="4518307"/>
            <a:ext cx="5364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28155" y="3423565"/>
            <a:ext cx="8345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ja-JP" sz="1400" dirty="0" smtClean="0"/>
              <a:t>200 MHz</a:t>
            </a:r>
            <a:endParaRPr kumimoji="1"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070257" y="5934901"/>
            <a:ext cx="8345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200 MHz</a:t>
            </a:r>
            <a:endParaRPr kumimoji="1" lang="ja-JP" altLang="en-US" sz="1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535583" y="4553564"/>
            <a:ext cx="225897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400" dirty="0" smtClean="0"/>
              <a:t>（およそ</a:t>
            </a:r>
            <a:r>
              <a:rPr lang="en-US" altLang="ja-JP" sz="1400" dirty="0" smtClean="0"/>
              <a:t> 0.75 </a:t>
            </a:r>
            <a:r>
              <a:rPr lang="en-US" altLang="ja-JP" sz="1400" dirty="0" err="1" smtClean="0"/>
              <a:t>s</a:t>
            </a:r>
            <a:r>
              <a:rPr lang="en-US" altLang="ja-JP" sz="1400" dirty="0" smtClean="0"/>
              <a:t> </a:t>
            </a:r>
            <a:r>
              <a:rPr lang="ja-JP" altLang="en-US" sz="1400" dirty="0" smtClean="0"/>
              <a:t>周期で明滅）</a:t>
            </a:r>
            <a:endParaRPr kumimoji="1" lang="ja-JP" altLang="en-US" sz="1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042232" y="5744544"/>
            <a:ext cx="55732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1/2</a:t>
            </a:r>
            <a:r>
              <a:rPr kumimoji="1" lang="en-US" altLang="ja-JP" sz="1400" baseline="30000" dirty="0" smtClean="0"/>
              <a:t>28</a:t>
            </a:r>
            <a:endParaRPr kumimoji="1" lang="ja-JP" altLang="en-US" sz="1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866316" y="3878510"/>
            <a:ext cx="877163" cy="369332"/>
          </a:xfrm>
          <a:prstGeom prst="rect">
            <a:avLst/>
          </a:prstGeom>
          <a:noFill/>
          <a:ln w="25400">
            <a:solidFill>
              <a:srgbClr val="00FFFF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lang="ja-JP" altLang="en-US" dirty="0" smtClean="0"/>
              <a:t>分配器</a:t>
            </a:r>
            <a:endParaRPr kumimoji="1" lang="ja-JP" altLang="en-US" dirty="0"/>
          </a:p>
        </p:txBody>
      </p:sp>
      <p:cxnSp>
        <p:nvCxnSpPr>
          <p:cNvPr id="25" name="直線コネクタ 24"/>
          <p:cNvCxnSpPr/>
          <p:nvPr/>
        </p:nvCxnSpPr>
        <p:spPr>
          <a:xfrm rot="5400000">
            <a:off x="4246501" y="3817007"/>
            <a:ext cx="119346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rot="5400000">
            <a:off x="3973489" y="4761257"/>
            <a:ext cx="105534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384274" y="4346314"/>
            <a:ext cx="58332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ADC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994054" y="5185512"/>
            <a:ext cx="1638752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660066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28-bits Counter</a:t>
            </a:r>
          </a:p>
          <a:p>
            <a:pPr algn="ctr"/>
            <a:r>
              <a:rPr lang="en-US" altLang="ja-JP" dirty="0" smtClean="0"/>
              <a:t>(FPGA)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099834" y="3890110"/>
            <a:ext cx="17485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400" dirty="0" smtClean="0"/>
              <a:t>ファンアウト・バッファ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4343275" y="3656295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32816" y="4179513"/>
            <a:ext cx="70944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</a:p>
        </p:txBody>
      </p:sp>
      <p:cxnSp>
        <p:nvCxnSpPr>
          <p:cNvPr id="12" name="直線矢印コネクタ 11"/>
          <p:cNvCxnSpPr>
            <a:stCxn id="5" idx="1"/>
          </p:cNvCxnSpPr>
          <p:nvPr/>
        </p:nvCxnSpPr>
        <p:spPr>
          <a:xfrm rot="10800000">
            <a:off x="3419812" y="4410346"/>
            <a:ext cx="101300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3461238" y="3810294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 smtClean="0"/>
              <a:t>同軸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ケーブル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32194" y="3656295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638371" y="4179515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17" name="直線矢印コネクタ 16"/>
          <p:cNvCxnSpPr>
            <a:stCxn id="15" idx="1"/>
            <a:endCxn id="6" idx="3"/>
          </p:cNvCxnSpPr>
          <p:nvPr/>
        </p:nvCxnSpPr>
        <p:spPr>
          <a:xfrm rot="10800000">
            <a:off x="5975654" y="4410348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988607" y="403537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632142" y="3657884"/>
            <a:ext cx="17876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オシロスコープ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866207" y="4116283"/>
            <a:ext cx="800219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4800" dirty="0" smtClean="0">
                <a:solidFill>
                  <a:srgbClr val="FF0000"/>
                </a:solidFill>
              </a:rPr>
              <a:t>〜</a:t>
            </a:r>
            <a:endParaRPr kumimoji="1" lang="ja-JP" altLang="en-US" sz="4800" dirty="0">
              <a:solidFill>
                <a:srgbClr val="FF0000"/>
              </a:solidFill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3093203" y="4090952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2835105" y="4090954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3093203" y="4429617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2835105" y="4429619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3093203" y="4791868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835105" y="4791870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71216" y="4198216"/>
            <a:ext cx="3016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/</a:t>
            </a:r>
          </a:p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04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38736" y="4081663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04223" y="2838425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1576" y="363341"/>
            <a:ext cx="210826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オシロスコープ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omp_dac_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86" y="1600124"/>
            <a:ext cx="5486628" cy="3657752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rot="5400000">
            <a:off x="4818206" y="3313280"/>
            <a:ext cx="2944568" cy="108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4201573" y="3396345"/>
            <a:ext cx="1903085" cy="338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corner freq.: 82 MHz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rade-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42365"/>
            <a:ext cx="5487924" cy="45732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501678" y="1378653"/>
            <a:ext cx="2185214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低電圧・低電流</a:t>
            </a:r>
            <a:endParaRPr lang="en-US" altLang="ja-JP" sz="2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99396" y="4611513"/>
            <a:ext cx="80021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高速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29584" y="5232258"/>
            <a:ext cx="151836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広帯域性</a:t>
            </a:r>
            <a:endParaRPr lang="en-US" altLang="ja-JP" sz="2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 rot="16200000">
            <a:off x="1315078" y="2985575"/>
            <a:ext cx="151836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省電力性</a:t>
            </a:r>
            <a:endParaRPr lang="en-US" altLang="ja-JP" sz="2600" dirty="0" smtClean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4730312" y="4391705"/>
            <a:ext cx="1434645" cy="648905"/>
            <a:chOff x="688260" y="5672211"/>
            <a:chExt cx="1434645" cy="648905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822209" y="5757269"/>
              <a:ext cx="1221308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FMC150</a:t>
              </a:r>
              <a:endParaRPr kumimoji="1" lang="ja-JP" altLang="en-US" sz="2400" dirty="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688260" y="5672211"/>
              <a:ext cx="1434645" cy="6489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5591368" y="1432933"/>
            <a:ext cx="1434645" cy="648905"/>
            <a:chOff x="2468220" y="5861913"/>
            <a:chExt cx="1434645" cy="648905"/>
          </a:xfrm>
        </p:grpSpPr>
        <p:sp>
          <p:nvSpPr>
            <p:cNvPr id="10" name="円/楕円 9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762099" y="5935443"/>
              <a:ext cx="868597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</a:t>
              </a:r>
              <a:endParaRPr kumimoji="1" lang="ja-JP" altLang="en-US" sz="2400" dirty="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04 19.22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000" y="681220"/>
            <a:ext cx="6803944" cy="5472000"/>
          </a:xfrm>
          <a:prstGeom prst="rect">
            <a:avLst/>
          </a:prstGeom>
        </p:spPr>
      </p:pic>
      <p:pic>
        <p:nvPicPr>
          <p:cNvPr id="3" name="図 2" descr="ss 2015-01-04 19.23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48218" y="704780"/>
            <a:ext cx="9144000" cy="54484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trade-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42365"/>
            <a:ext cx="5487924" cy="45732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200091" y="5796770"/>
            <a:ext cx="267802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帯域の広さ</a:t>
            </a:r>
            <a:r>
              <a:rPr lang="en-US" altLang="ja-JP" sz="2600" dirty="0" smtClean="0"/>
              <a:t> [MHz]</a:t>
            </a:r>
          </a:p>
        </p:txBody>
      </p:sp>
      <p:sp>
        <p:nvSpPr>
          <p:cNvPr id="4" name="テキスト ボックス 3"/>
          <p:cNvSpPr txBox="1"/>
          <p:nvPr/>
        </p:nvSpPr>
        <p:spPr>
          <a:xfrm rot="16200000">
            <a:off x="310404" y="3039855"/>
            <a:ext cx="2094857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消費電力</a:t>
            </a:r>
            <a:r>
              <a:rPr lang="en-US" altLang="ja-JP" sz="2600" dirty="0" smtClean="0"/>
              <a:t> [W]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22234" y="55795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04328" y="55795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7</a:t>
            </a:r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rot="5400000">
            <a:off x="6323567" y="5525146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rot="5400000">
            <a:off x="5260207" y="5525562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左右矢印 13"/>
          <p:cNvSpPr/>
          <p:nvPr/>
        </p:nvSpPr>
        <p:spPr>
          <a:xfrm rot="2700000">
            <a:off x="1934184" y="3181064"/>
            <a:ext cx="3861867" cy="1479609"/>
          </a:xfrm>
          <a:prstGeom prst="leftRightArrow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 rot="18900000">
            <a:off x="2633832" y="27130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悪</a:t>
            </a:r>
            <a:endParaRPr kumimoji="1" lang="ja-JP" altLang="en-US" sz="2800" b="1" dirty="0"/>
          </a:p>
        </p:txBody>
      </p:sp>
      <p:sp>
        <p:nvSpPr>
          <p:cNvPr id="16" name="テキスト ボックス 15"/>
          <p:cNvSpPr txBox="1"/>
          <p:nvPr/>
        </p:nvSpPr>
        <p:spPr>
          <a:xfrm rot="8082093">
            <a:off x="4561791" y="46131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良</a:t>
            </a:r>
            <a:endParaRPr kumimoji="1" lang="ja-JP" altLang="en-US" sz="2800" b="1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5678208" y="3311021"/>
            <a:ext cx="1434645" cy="648905"/>
            <a:chOff x="2468220" y="5861913"/>
            <a:chExt cx="1434645" cy="648905"/>
          </a:xfrm>
        </p:grpSpPr>
        <p:sp>
          <p:nvSpPr>
            <p:cNvPr id="18" name="円/楕円 17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62099" y="5935443"/>
              <a:ext cx="868597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</a:t>
              </a:r>
              <a:endParaRPr kumimoji="1" lang="ja-JP" altLang="en-US" sz="2400" dirty="0"/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4589197" y="1699417"/>
            <a:ext cx="1434645" cy="648905"/>
            <a:chOff x="688260" y="5672211"/>
            <a:chExt cx="1434645" cy="648905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822209" y="5757269"/>
              <a:ext cx="1221308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FMC150</a:t>
              </a:r>
              <a:endParaRPr kumimoji="1" lang="ja-JP" altLang="en-US" sz="2400" dirty="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688260" y="5672211"/>
              <a:ext cx="1434645" cy="648905"/>
            </a:xfrm>
            <a:prstGeom prst="ellipse">
              <a:avLst/>
            </a:prstGeom>
            <a:noFill/>
            <a:ln w="38100">
              <a:solidFill>
                <a:srgbClr val="FF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</p:grpSp>
      <p:cxnSp>
        <p:nvCxnSpPr>
          <p:cNvPr id="23" name="直線コネクタ 22"/>
          <p:cNvCxnSpPr/>
          <p:nvPr/>
        </p:nvCxnSpPr>
        <p:spPr>
          <a:xfrm rot="10800000">
            <a:off x="1976620" y="216218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rot="10800000">
            <a:off x="1976620" y="331172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rot="10800000">
            <a:off x="1976620" y="4445629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1560635" y="31270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557966" y="197751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15</a:t>
            </a:r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674959" y="42419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677629" y="54016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0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rade-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42365"/>
            <a:ext cx="5487924" cy="45732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200091" y="5796770"/>
            <a:ext cx="267802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帯域の広さ</a:t>
            </a:r>
            <a:r>
              <a:rPr lang="en-US" altLang="ja-JP" sz="2600" dirty="0" smtClean="0"/>
              <a:t> [MHz]</a:t>
            </a:r>
          </a:p>
        </p:txBody>
      </p:sp>
      <p:sp>
        <p:nvSpPr>
          <p:cNvPr id="4" name="テキスト ボックス 3"/>
          <p:cNvSpPr txBox="1"/>
          <p:nvPr/>
        </p:nvSpPr>
        <p:spPr>
          <a:xfrm rot="16200000">
            <a:off x="310404" y="3039855"/>
            <a:ext cx="2094857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消費電力</a:t>
            </a:r>
            <a:r>
              <a:rPr lang="en-US" altLang="ja-JP" sz="2600" dirty="0" smtClean="0"/>
              <a:t> [W]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22234" y="55795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04328" y="55795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7</a:t>
            </a:r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 rot="5400000">
            <a:off x="6323567" y="5525146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rot="5400000">
            <a:off x="5260207" y="5525562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左右矢印 8"/>
          <p:cNvSpPr/>
          <p:nvPr/>
        </p:nvSpPr>
        <p:spPr>
          <a:xfrm rot="2700000">
            <a:off x="1934184" y="3181064"/>
            <a:ext cx="3861867" cy="1479609"/>
          </a:xfrm>
          <a:prstGeom prst="leftRightArrow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 rot="18900000">
            <a:off x="2633832" y="27130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悪</a:t>
            </a:r>
            <a:endParaRPr kumimoji="1" lang="ja-JP" altLang="en-US" sz="2800" b="1" dirty="0"/>
          </a:p>
        </p:txBody>
      </p:sp>
      <p:sp>
        <p:nvSpPr>
          <p:cNvPr id="11" name="テキスト ボックス 10"/>
          <p:cNvSpPr txBox="1"/>
          <p:nvPr/>
        </p:nvSpPr>
        <p:spPr>
          <a:xfrm rot="8082093">
            <a:off x="4561791" y="46131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良</a:t>
            </a:r>
            <a:endParaRPr kumimoji="1" lang="ja-JP" altLang="en-US" sz="2800" b="1" dirty="0"/>
          </a:p>
        </p:txBody>
      </p:sp>
      <p:grpSp>
        <p:nvGrpSpPr>
          <p:cNvPr id="12" name="図形グループ 11"/>
          <p:cNvGrpSpPr/>
          <p:nvPr/>
        </p:nvGrpSpPr>
        <p:grpSpPr>
          <a:xfrm>
            <a:off x="5678208" y="3311021"/>
            <a:ext cx="1434645" cy="648905"/>
            <a:chOff x="2468220" y="5861913"/>
            <a:chExt cx="1434645" cy="648905"/>
          </a:xfrm>
        </p:grpSpPr>
        <p:sp>
          <p:nvSpPr>
            <p:cNvPr id="13" name="円/楕円 12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762099" y="5935443"/>
              <a:ext cx="868597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</a:t>
              </a:r>
              <a:endParaRPr kumimoji="1" lang="ja-JP" altLang="en-US" sz="2400" dirty="0"/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4589197" y="1699417"/>
            <a:ext cx="1434645" cy="648905"/>
            <a:chOff x="688260" y="5672211"/>
            <a:chExt cx="1434645" cy="648905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822209" y="5757269"/>
              <a:ext cx="1221308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FMC150</a:t>
              </a:r>
              <a:endParaRPr kumimoji="1" lang="ja-JP" altLang="en-US" sz="2400" dirty="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688260" y="5672211"/>
              <a:ext cx="1434645" cy="648905"/>
            </a:xfrm>
            <a:prstGeom prst="ellipse">
              <a:avLst/>
            </a:prstGeom>
            <a:noFill/>
            <a:ln w="38100">
              <a:solidFill>
                <a:srgbClr val="FF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</p:grpSp>
      <p:cxnSp>
        <p:nvCxnSpPr>
          <p:cNvPr id="18" name="直線コネクタ 17"/>
          <p:cNvCxnSpPr/>
          <p:nvPr/>
        </p:nvCxnSpPr>
        <p:spPr>
          <a:xfrm rot="10800000">
            <a:off x="1976620" y="216218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rot="10800000">
            <a:off x="1976620" y="331172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rot="10800000">
            <a:off x="1976620" y="4445629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1560635" y="31270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7966" y="197751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15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674959" y="42419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677629" y="54016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0</a:t>
            </a:r>
            <a:endParaRPr kumimoji="1" lang="ja-JP" altLang="en-US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6272989" y="2888046"/>
            <a:ext cx="1434645" cy="648905"/>
            <a:chOff x="2468220" y="5861913"/>
            <a:chExt cx="1434645" cy="648905"/>
          </a:xfrm>
        </p:grpSpPr>
        <p:sp>
          <p:nvSpPr>
            <p:cNvPr id="26" name="円/楕円 25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2573421" y="5935443"/>
              <a:ext cx="1245954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 </a:t>
              </a:r>
              <a:r>
                <a:rPr lang="ja-JP" altLang="en-US" sz="2400" dirty="0" smtClean="0"/>
                <a:t>改</a:t>
              </a:r>
              <a:endParaRPr kumimoji="1" lang="ja-JP" altLang="en-US" sz="2400" dirty="0"/>
            </a:p>
          </p:txBody>
        </p:sp>
      </p:grpSp>
      <p:cxnSp>
        <p:nvCxnSpPr>
          <p:cNvPr id="28" name="直線コネクタ 27"/>
          <p:cNvCxnSpPr/>
          <p:nvPr/>
        </p:nvCxnSpPr>
        <p:spPr>
          <a:xfrm rot="5400000">
            <a:off x="6997007" y="5525562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795674" y="557995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125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02 17.36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4422" y="95250"/>
            <a:ext cx="8051800" cy="66675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1789925" y="1530637"/>
            <a:ext cx="3289073" cy="1964856"/>
          </a:xfrm>
          <a:prstGeom prst="roundRect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32792" y="3565743"/>
            <a:ext cx="3459601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FMC LPC </a:t>
            </a:r>
            <a:r>
              <a:rPr lang="ja-JP" altLang="en-US" sz="2400" dirty="0" smtClean="0"/>
              <a:t>から</a:t>
            </a:r>
            <a:r>
              <a:rPr lang="en-US" altLang="ja-JP" sz="2400" dirty="0" smtClean="0"/>
              <a:t> DAC </a:t>
            </a:r>
            <a:r>
              <a:rPr lang="ja-JP" altLang="en-US" sz="2400" dirty="0" smtClean="0"/>
              <a:t>への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データ伝搬線を等長配線</a:t>
            </a:r>
            <a:endParaRPr lang="en-US" altLang="ja-JP" sz="2400" dirty="0" smtClean="0"/>
          </a:p>
        </p:txBody>
      </p:sp>
      <p:pic>
        <p:nvPicPr>
          <p:cNvPr id="6" name="図 5" descr="ss 2015-01-02 17.50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801" y="1214327"/>
            <a:ext cx="40640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119853" y="1069311"/>
            <a:ext cx="4884266" cy="4950781"/>
          </a:xfrm>
          <a:prstGeom prst="rect">
            <a:avLst/>
          </a:prstGeom>
          <a:solidFill>
            <a:srgbClr val="008000">
              <a:alpha val="5000"/>
            </a:srgbClr>
          </a:solidFill>
          <a:ln w="25400">
            <a:solidFill>
              <a:srgbClr val="0000FF">
                <a:alpha val="1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図形グループ 4"/>
          <p:cNvGrpSpPr/>
          <p:nvPr/>
        </p:nvGrpSpPr>
        <p:grpSpPr>
          <a:xfrm>
            <a:off x="6511972" y="1253399"/>
            <a:ext cx="1188000" cy="771539"/>
            <a:chOff x="3028450" y="2360584"/>
            <a:chExt cx="1188000" cy="699540"/>
          </a:xfrm>
        </p:grpSpPr>
        <p:sp>
          <p:nvSpPr>
            <p:cNvPr id="6" name="正方形/長方形 5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3258401" y="2454659"/>
              <a:ext cx="7094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DAC</a:t>
              </a:r>
              <a:endParaRPr kumimoji="1" lang="ja-JP" altLang="en-US" sz="2400" dirty="0"/>
            </a:p>
          </p:txBody>
        </p:sp>
      </p:grpSp>
      <p:cxnSp>
        <p:nvCxnSpPr>
          <p:cNvPr id="11" name="直線矢印コネクタ 10"/>
          <p:cNvCxnSpPr/>
          <p:nvPr/>
        </p:nvCxnSpPr>
        <p:spPr>
          <a:xfrm>
            <a:off x="4364610" y="1374369"/>
            <a:ext cx="212399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7709174" y="1371233"/>
            <a:ext cx="523864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707638" y="1882845"/>
            <a:ext cx="288000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図形グループ 18"/>
          <p:cNvGrpSpPr/>
          <p:nvPr/>
        </p:nvGrpSpPr>
        <p:grpSpPr>
          <a:xfrm>
            <a:off x="4126544" y="2417233"/>
            <a:ext cx="1188000" cy="771539"/>
            <a:chOff x="3028450" y="2360584"/>
            <a:chExt cx="1188000" cy="699540"/>
          </a:xfrm>
        </p:grpSpPr>
        <p:sp>
          <p:nvSpPr>
            <p:cNvPr id="20" name="正方形/長方形 19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260730" y="2476200"/>
              <a:ext cx="704790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DDS</a:t>
              </a:r>
              <a:endParaRPr kumimoji="1" lang="ja-JP" altLang="en-US" sz="2400" dirty="0"/>
            </a:p>
          </p:txBody>
        </p:sp>
      </p:grpSp>
      <p:cxnSp>
        <p:nvCxnSpPr>
          <p:cNvPr id="22" name="直線矢印コネクタ 21"/>
          <p:cNvCxnSpPr/>
          <p:nvPr/>
        </p:nvCxnSpPr>
        <p:spPr>
          <a:xfrm rot="5400000">
            <a:off x="3853904" y="1894821"/>
            <a:ext cx="1044000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5094271" y="1885981"/>
            <a:ext cx="140399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rot="5400000">
            <a:off x="4822737" y="2145966"/>
            <a:ext cx="539999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図形グループ 24"/>
          <p:cNvGrpSpPr/>
          <p:nvPr/>
        </p:nvGrpSpPr>
        <p:grpSpPr>
          <a:xfrm>
            <a:off x="5006192" y="3922253"/>
            <a:ext cx="414956" cy="399803"/>
            <a:chOff x="3890344" y="4736424"/>
            <a:chExt cx="414956" cy="399803"/>
          </a:xfrm>
        </p:grpSpPr>
        <p:sp>
          <p:nvSpPr>
            <p:cNvPr id="26" name="円/楕円 25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>
              <a:stCxn id="26" idx="1"/>
              <a:endCxn id="26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>
              <a:stCxn id="26" idx="7"/>
              <a:endCxn id="26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矢印コネクタ 28"/>
          <p:cNvCxnSpPr/>
          <p:nvPr/>
        </p:nvCxnSpPr>
        <p:spPr>
          <a:xfrm rot="5400000">
            <a:off x="4859737" y="3544066"/>
            <a:ext cx="719999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rot="5400000">
            <a:off x="4259540" y="3814060"/>
            <a:ext cx="125999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rot="5400000">
            <a:off x="3659342" y="4096756"/>
            <a:ext cx="1799989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rot="5400000">
            <a:off x="3059143" y="4366754"/>
            <a:ext cx="23399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図形グループ 32"/>
          <p:cNvGrpSpPr/>
          <p:nvPr/>
        </p:nvGrpSpPr>
        <p:grpSpPr>
          <a:xfrm>
            <a:off x="4688692" y="4468353"/>
            <a:ext cx="414956" cy="399803"/>
            <a:chOff x="3890344" y="4736424"/>
            <a:chExt cx="414956" cy="399803"/>
          </a:xfrm>
        </p:grpSpPr>
        <p:sp>
          <p:nvSpPr>
            <p:cNvPr id="34" name="円/楕円 33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5" name="直線コネクタ 34"/>
            <p:cNvCxnSpPr>
              <a:stCxn id="34" idx="1"/>
              <a:endCxn id="34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34" idx="7"/>
              <a:endCxn id="34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図形グループ 36"/>
          <p:cNvGrpSpPr/>
          <p:nvPr/>
        </p:nvGrpSpPr>
        <p:grpSpPr>
          <a:xfrm>
            <a:off x="4358492" y="5014453"/>
            <a:ext cx="414956" cy="399803"/>
            <a:chOff x="3890344" y="4736424"/>
            <a:chExt cx="414956" cy="399803"/>
          </a:xfrm>
        </p:grpSpPr>
        <p:sp>
          <p:nvSpPr>
            <p:cNvPr id="38" name="円/楕円 37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>
              <a:stCxn id="38" idx="1"/>
              <a:endCxn id="38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38" idx="7"/>
              <a:endCxn id="38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図形グループ 40"/>
          <p:cNvGrpSpPr/>
          <p:nvPr/>
        </p:nvGrpSpPr>
        <p:grpSpPr>
          <a:xfrm>
            <a:off x="4015592" y="5547853"/>
            <a:ext cx="414956" cy="399803"/>
            <a:chOff x="3890344" y="4736424"/>
            <a:chExt cx="414956" cy="399803"/>
          </a:xfrm>
        </p:grpSpPr>
        <p:sp>
          <p:nvSpPr>
            <p:cNvPr id="42" name="円/楕円 41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/>
            <p:cNvCxnSpPr>
              <a:stCxn id="42" idx="1"/>
              <a:endCxn id="42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>
              <a:stCxn id="42" idx="7"/>
              <a:endCxn id="42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矢印コネクタ 44"/>
          <p:cNvCxnSpPr/>
          <p:nvPr/>
        </p:nvCxnSpPr>
        <p:spPr>
          <a:xfrm rot="10800000">
            <a:off x="5431951" y="4122156"/>
            <a:ext cx="27545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 rot="10800000">
            <a:off x="5112450" y="4668255"/>
            <a:ext cx="34095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 rot="10800000">
            <a:off x="4784248" y="5214356"/>
            <a:ext cx="92987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rot="10800000">
            <a:off x="4439349" y="5747755"/>
            <a:ext cx="1014061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 rot="10800000">
            <a:off x="3290820" y="4668254"/>
            <a:ext cx="1397872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rot="10800000">
            <a:off x="3272131" y="4120568"/>
            <a:ext cx="173406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rot="10800000">
            <a:off x="3272130" y="5214358"/>
            <a:ext cx="106096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rot="10800000">
            <a:off x="3272131" y="5747754"/>
            <a:ext cx="743461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rot="5400000">
            <a:off x="5155908" y="4671309"/>
            <a:ext cx="1087692" cy="158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rot="5400000">
            <a:off x="4901908" y="5217409"/>
            <a:ext cx="1087692" cy="158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5706930" y="4419233"/>
            <a:ext cx="781676" cy="15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5451394" y="4930845"/>
            <a:ext cx="1037212" cy="15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図形グループ 56"/>
          <p:cNvGrpSpPr/>
          <p:nvPr/>
        </p:nvGrpSpPr>
        <p:grpSpPr>
          <a:xfrm>
            <a:off x="6501024" y="4275999"/>
            <a:ext cx="1188000" cy="771539"/>
            <a:chOff x="3028450" y="2360584"/>
            <a:chExt cx="1188000" cy="699540"/>
          </a:xfrm>
        </p:grpSpPr>
        <p:sp>
          <p:nvSpPr>
            <p:cNvPr id="58" name="正方形/長方形 57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3255020" y="2476200"/>
              <a:ext cx="716212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60" name="直線矢印コネクタ 59"/>
          <p:cNvCxnSpPr/>
          <p:nvPr/>
        </p:nvCxnSpPr>
        <p:spPr>
          <a:xfrm>
            <a:off x="7698226" y="4393833"/>
            <a:ext cx="523864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>
            <a:off x="7696691" y="4905445"/>
            <a:ext cx="307862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rot="7200000">
            <a:off x="3049299" y="42523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rot="3600000">
            <a:off x="3049299" y="45317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rot="7200000">
            <a:off x="3036599" y="53445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 rot="3600000">
            <a:off x="3036599" y="56112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2592874" y="43898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2580174" y="54693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図形グループ 67"/>
          <p:cNvGrpSpPr/>
          <p:nvPr/>
        </p:nvGrpSpPr>
        <p:grpSpPr>
          <a:xfrm>
            <a:off x="1392174" y="4005703"/>
            <a:ext cx="1188000" cy="771539"/>
            <a:chOff x="3028450" y="2360584"/>
            <a:chExt cx="1188000" cy="699540"/>
          </a:xfrm>
        </p:grpSpPr>
        <p:sp>
          <p:nvSpPr>
            <p:cNvPr id="69" name="正方形/長方形 68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268770" y="2476200"/>
              <a:ext cx="688710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ACC</a:t>
              </a:r>
              <a:endParaRPr kumimoji="1" lang="ja-JP" altLang="en-US" sz="2400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1392174" y="5085203"/>
            <a:ext cx="1188000" cy="771539"/>
            <a:chOff x="3028450" y="2360584"/>
            <a:chExt cx="1188000" cy="699540"/>
          </a:xfrm>
        </p:grpSpPr>
        <p:sp>
          <p:nvSpPr>
            <p:cNvPr id="72" name="正方形/長方形 71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3268770" y="2476200"/>
              <a:ext cx="688710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ACC</a:t>
              </a:r>
              <a:endParaRPr kumimoji="1" lang="ja-JP" altLang="en-US" sz="2400" dirty="0"/>
            </a:p>
          </p:txBody>
        </p:sp>
      </p:grpSp>
      <p:sp>
        <p:nvSpPr>
          <p:cNvPr id="74" name="テキスト ボックス 73"/>
          <p:cNvSpPr txBox="1"/>
          <p:nvPr/>
        </p:nvSpPr>
        <p:spPr>
          <a:xfrm>
            <a:off x="4900982" y="970838"/>
            <a:ext cx="83029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cosω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75" name="テキスト ボックス 74"/>
          <p:cNvSpPr txBox="1"/>
          <p:nvPr/>
        </p:nvSpPr>
        <p:spPr>
          <a:xfrm rot="16200000">
            <a:off x="4608882" y="3371138"/>
            <a:ext cx="83029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cosω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cxnSp>
        <p:nvCxnSpPr>
          <p:cNvPr id="76" name="直線矢印コネクタ 75"/>
          <p:cNvCxnSpPr/>
          <p:nvPr/>
        </p:nvCxnSpPr>
        <p:spPr>
          <a:xfrm>
            <a:off x="850342" y="43898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>
            <a:off x="837642" y="54693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499396" y="4150384"/>
            <a:ext cx="3841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i="1" dirty="0" smtClean="0"/>
              <a:t>I</a:t>
            </a:r>
            <a:r>
              <a:rPr kumimoji="1" lang="en-US" altLang="ja-JP" sz="2400" baseline="-25000" dirty="0" smtClean="0"/>
              <a:t>i</a:t>
            </a:r>
            <a:endParaRPr kumimoji="1" lang="ja-JP" altLang="en-US" sz="2400" i="1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97796" y="5229884"/>
            <a:ext cx="510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i="1" dirty="0" err="1" smtClean="0"/>
              <a:t>Q</a:t>
            </a:r>
            <a:r>
              <a:rPr kumimoji="1" lang="en-US" altLang="ja-JP" sz="2400" baseline="-25000" dirty="0" err="1" smtClean="0"/>
              <a:t>i</a:t>
            </a:r>
            <a:endParaRPr kumimoji="1" lang="ja-JP" altLang="en-US" sz="2400" i="1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924963" y="1478838"/>
            <a:ext cx="78232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sinω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dirty="0"/>
          </a:p>
        </p:txBody>
      </p:sp>
      <p:sp>
        <p:nvSpPr>
          <p:cNvPr id="81" name="テキスト ボックス 80"/>
          <p:cNvSpPr txBox="1"/>
          <p:nvPr/>
        </p:nvSpPr>
        <p:spPr>
          <a:xfrm rot="16200000">
            <a:off x="4302663" y="3345738"/>
            <a:ext cx="78232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sinω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82" name="テキスト ボックス 81"/>
          <p:cNvSpPr txBox="1"/>
          <p:nvPr/>
        </p:nvSpPr>
        <p:spPr>
          <a:xfrm rot="16200000">
            <a:off x="3935782" y="3371138"/>
            <a:ext cx="83029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cosω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83" name="テキスト ボックス 82"/>
          <p:cNvSpPr txBox="1"/>
          <p:nvPr/>
        </p:nvSpPr>
        <p:spPr>
          <a:xfrm rot="16200000">
            <a:off x="3590303" y="3383838"/>
            <a:ext cx="86084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-</a:t>
            </a:r>
            <a:r>
              <a:rPr kumimoji="1" lang="en-US" altLang="ja-JP" sz="2000" dirty="0" err="1" smtClean="0"/>
              <a:t>sinω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1141749" y="1079726"/>
            <a:ext cx="162736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（</a:t>
            </a:r>
            <a:r>
              <a:rPr kumimoji="1" lang="en-US" altLang="ja-JP" sz="2000" dirty="0" smtClean="0"/>
              <a:t>FPGA</a:t>
            </a:r>
            <a:r>
              <a:rPr kumimoji="1" lang="ja-JP" altLang="en-US" sz="2000" dirty="0" smtClean="0"/>
              <a:t>）</a:t>
            </a:r>
            <a:endParaRPr kumimoji="1" lang="ja-JP" altLang="en-US" sz="2000" dirty="0"/>
          </a:p>
        </p:txBody>
      </p:sp>
      <p:cxnSp>
        <p:nvCxnSpPr>
          <p:cNvPr id="96" name="直線矢印コネクタ 95"/>
          <p:cNvCxnSpPr/>
          <p:nvPr/>
        </p:nvCxnSpPr>
        <p:spPr>
          <a:xfrm rot="5400000">
            <a:off x="6707764" y="2887553"/>
            <a:ext cx="3023993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/>
          <p:cNvSpPr txBox="1"/>
          <p:nvPr/>
        </p:nvSpPr>
        <p:spPr>
          <a:xfrm>
            <a:off x="5553179" y="4279368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5296843" y="4783922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2990067" y="5335602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2993045" y="4260722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cxnSp>
        <p:nvCxnSpPr>
          <p:cNvPr id="102" name="直線矢印コネクタ 101"/>
          <p:cNvCxnSpPr/>
          <p:nvPr/>
        </p:nvCxnSpPr>
        <p:spPr>
          <a:xfrm rot="5400000">
            <a:off x="6486609" y="3381457"/>
            <a:ext cx="3023993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/>
          <p:cNvSpPr/>
          <p:nvPr/>
        </p:nvSpPr>
        <p:spPr>
          <a:xfrm>
            <a:off x="6312225" y="1072303"/>
            <a:ext cx="1536242" cy="4950781"/>
          </a:xfrm>
          <a:prstGeom prst="rect">
            <a:avLst/>
          </a:prstGeom>
          <a:solidFill>
            <a:srgbClr val="FF0000">
              <a:alpha val="5000"/>
            </a:srgbClr>
          </a:solidFill>
          <a:ln w="25400">
            <a:solidFill>
              <a:srgbClr val="0000FF">
                <a:alpha val="1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271025" y="5589440"/>
            <a:ext cx="163237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dirty="0" smtClean="0"/>
              <a:t>アナログ基板</a:t>
            </a:r>
            <a:endParaRPr kumimoji="1" lang="en-US" altLang="ja-JP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03 13.09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3992"/>
            <a:ext cx="9144000" cy="147001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974276" y="2795000"/>
            <a:ext cx="44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i="1" dirty="0" smtClean="0"/>
              <a:t>R</a:t>
            </a:r>
            <a:endParaRPr kumimoji="1" lang="ja-JP" altLang="en-US" sz="2400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86839" y="2795000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L</a:t>
            </a:r>
            <a:endParaRPr kumimoji="1" lang="ja-JP" altLang="en-US" sz="2400" i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56339" y="3186232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C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89442" y="3186232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G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75637" y="3186232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Z</a:t>
            </a:r>
            <a:endParaRPr kumimoji="1" lang="ja-JP" altLang="en-US" sz="1600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2222" y="286242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信号線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7115" y="3602483"/>
            <a:ext cx="140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GND, VCC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-616636" y="2826832"/>
            <a:ext cx="516269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-616636" y="4086428"/>
            <a:ext cx="516269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-760503" y="28847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信号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077154" y="32010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負荷</a:t>
            </a:r>
            <a:endParaRPr kumimoji="1" lang="ja-JP" altLang="en-US" sz="2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2807539" y="2604872"/>
            <a:ext cx="2673962" cy="1661708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605755" y="3316352"/>
            <a:ext cx="40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r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q_s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599692"/>
            <a:ext cx="5487924" cy="365861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61240" y="5025994"/>
            <a:ext cx="368961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err="1" smtClean="0"/>
              <a:t>π</a:t>
            </a:r>
            <a:endParaRPr lang="en-US" altLang="ja-JP" sz="2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32641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2π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07099" y="5022942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3π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60934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4π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57532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5π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916725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6π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28038" y="5025994"/>
            <a:ext cx="353658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q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599692"/>
            <a:ext cx="5487924" cy="365861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661240" y="5025994"/>
            <a:ext cx="368961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err="1" smtClean="0"/>
              <a:t>π</a:t>
            </a:r>
            <a:endParaRPr lang="en-US" altLang="ja-JP" sz="2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32641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2π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07099" y="5022942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3π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0934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4π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7532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5π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16725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6π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28038" y="5025994"/>
            <a:ext cx="353658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ss 2015-01-03 22.46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740" y="1219521"/>
            <a:ext cx="4152900" cy="2755900"/>
          </a:xfrm>
          <a:prstGeom prst="rect">
            <a:avLst/>
          </a:prstGeom>
        </p:spPr>
      </p:pic>
      <p:pic>
        <p:nvPicPr>
          <p:cNvPr id="2" name="図 1" descr="スクリーンショット 2014-09-16 13.35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35" y="1545144"/>
            <a:ext cx="5400000" cy="2409231"/>
          </a:xfrm>
          <a:prstGeom prst="rect">
            <a:avLst/>
          </a:prstGeom>
        </p:spPr>
      </p:pic>
      <p:sp>
        <p:nvSpPr>
          <p:cNvPr id="3" name="右矢印 2"/>
          <p:cNvSpPr/>
          <p:nvPr/>
        </p:nvSpPr>
        <p:spPr>
          <a:xfrm>
            <a:off x="2892741" y="2261399"/>
            <a:ext cx="1051184" cy="692818"/>
          </a:xfrm>
          <a:prstGeom prst="rightArrow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27993" y="29955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等価回路</a:t>
            </a:r>
            <a:endParaRPr kumimoji="1" lang="ja-JP" altLang="en-US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74574" y="2518480"/>
            <a:ext cx="49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L</a:t>
            </a:r>
            <a:r>
              <a:rPr kumimoji="1" lang="en-US" altLang="ja-JP" sz="2400" baseline="-25000" dirty="0" smtClean="0"/>
              <a:t>0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67133" y="2518480"/>
            <a:ext cx="49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L</a:t>
            </a:r>
            <a:r>
              <a:rPr lang="en-US" altLang="ja-JP" sz="2400" baseline="-25000" dirty="0" smtClean="0"/>
              <a:t>1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94537" y="2556157"/>
            <a:ext cx="496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err="1" smtClean="0"/>
              <a:t>L</a:t>
            </a:r>
            <a:r>
              <a:rPr lang="en-US" altLang="ja-JP" sz="2400" baseline="-25000" dirty="0" err="1" smtClean="0"/>
              <a:t>n</a:t>
            </a:r>
            <a:endParaRPr kumimoji="1" lang="ja-JP" altLang="en-US" sz="2400" i="1" dirty="0"/>
          </a:p>
        </p:txBody>
      </p:sp>
      <p:sp>
        <p:nvSpPr>
          <p:cNvPr id="9" name="右矢印 8"/>
          <p:cNvSpPr/>
          <p:nvPr/>
        </p:nvSpPr>
        <p:spPr>
          <a:xfrm>
            <a:off x="-1469739" y="3631606"/>
            <a:ext cx="10156540" cy="40562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-1469740" y="1219521"/>
            <a:ext cx="10293435" cy="663122"/>
          </a:xfrm>
          <a:prstGeom prst="rect">
            <a:avLst/>
          </a:prstGeom>
          <a:noFill/>
          <a:ln w="381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931482" y="765953"/>
            <a:ext cx="1325603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アンテナ</a:t>
            </a:r>
            <a:endParaRPr lang="en-US" altLang="ja-JP" sz="2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49670" y="3943522"/>
            <a:ext cx="368923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フィードライン（読み出し線）</a:t>
            </a:r>
            <a:endParaRPr lang="en-US" altLang="ja-JP" sz="2400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図形グループ 34"/>
          <p:cNvGrpSpPr/>
          <p:nvPr/>
        </p:nvGrpSpPr>
        <p:grpSpPr>
          <a:xfrm>
            <a:off x="2708142" y="2780049"/>
            <a:ext cx="997571" cy="796182"/>
            <a:chOff x="2619909" y="2770755"/>
            <a:chExt cx="997571" cy="796182"/>
          </a:xfrm>
        </p:grpSpPr>
        <p:sp>
          <p:nvSpPr>
            <p:cNvPr id="29" name="正方形/長方形 28"/>
            <p:cNvSpPr/>
            <p:nvPr/>
          </p:nvSpPr>
          <p:spPr>
            <a:xfrm>
              <a:off x="2619909" y="2825035"/>
              <a:ext cx="891663" cy="7093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V="1">
              <a:off x="2619909" y="2825035"/>
              <a:ext cx="891663" cy="70933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2730587" y="2770755"/>
              <a:ext cx="44495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0°</a:t>
              </a:r>
              <a:endParaRPr kumimoji="1" lang="ja-JP" altLang="en-US" sz="24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3016534" y="3105272"/>
              <a:ext cx="60094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90°</a:t>
              </a:r>
              <a:endParaRPr kumimoji="1" lang="ja-JP" altLang="en-US" sz="2400" dirty="0"/>
            </a:p>
          </p:txBody>
        </p:sp>
      </p:grpSp>
      <p:grpSp>
        <p:nvGrpSpPr>
          <p:cNvPr id="12" name="図形グループ 11"/>
          <p:cNvGrpSpPr/>
          <p:nvPr/>
        </p:nvGrpSpPr>
        <p:grpSpPr>
          <a:xfrm>
            <a:off x="759854" y="1671757"/>
            <a:ext cx="1080000" cy="723333"/>
            <a:chOff x="2181859" y="1660901"/>
            <a:chExt cx="1080000" cy="723333"/>
          </a:xfrm>
        </p:grpSpPr>
        <p:sp>
          <p:nvSpPr>
            <p:cNvPr id="2" name="ホームベース 1"/>
            <p:cNvSpPr>
              <a:spLocks/>
            </p:cNvSpPr>
            <p:nvPr/>
          </p:nvSpPr>
          <p:spPr>
            <a:xfrm>
              <a:off x="2181859" y="166090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2212062" y="1758591"/>
              <a:ext cx="70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 smtClean="0"/>
                <a:t>DAC</a:t>
              </a:r>
              <a:endParaRPr kumimoji="1" lang="ja-JP" altLang="en-US" sz="2400" dirty="0"/>
            </a:p>
          </p:txBody>
        </p:sp>
      </p:grpSp>
      <p:cxnSp>
        <p:nvCxnSpPr>
          <p:cNvPr id="14" name="直線コネクタ 13"/>
          <p:cNvCxnSpPr>
            <a:stCxn id="4" idx="1"/>
          </p:cNvCxnSpPr>
          <p:nvPr/>
        </p:nvCxnSpPr>
        <p:spPr>
          <a:xfrm rot="16200000" flipH="1" flipV="1">
            <a:off x="2216212" y="1180575"/>
            <a:ext cx="1" cy="122621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95" idx="2"/>
          </p:cNvCxnSpPr>
          <p:nvPr/>
        </p:nvCxnSpPr>
        <p:spPr>
          <a:xfrm rot="10800000" flipV="1">
            <a:off x="1607060" y="2246912"/>
            <a:ext cx="2025529" cy="15106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図形グループ 27"/>
          <p:cNvGrpSpPr>
            <a:grpSpLocks noChangeAspect="1"/>
          </p:cNvGrpSpPr>
          <p:nvPr/>
        </p:nvGrpSpPr>
        <p:grpSpPr>
          <a:xfrm>
            <a:off x="1090570" y="2897589"/>
            <a:ext cx="566168" cy="549754"/>
            <a:chOff x="1103777" y="2804122"/>
            <a:chExt cx="714975" cy="694247"/>
          </a:xfrm>
        </p:grpSpPr>
        <p:sp>
          <p:nvSpPr>
            <p:cNvPr id="24" name="円/楕円 23"/>
            <p:cNvSpPr>
              <a:spLocks noChangeAspect="1"/>
            </p:cNvSpPr>
            <p:nvPr/>
          </p:nvSpPr>
          <p:spPr>
            <a:xfrm>
              <a:off x="1103777" y="2806492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132101" y="2804122"/>
              <a:ext cx="686651" cy="6607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800" dirty="0" smtClean="0"/>
                <a:t>〜</a:t>
              </a:r>
              <a:endParaRPr kumimoji="1" lang="ja-JP" altLang="en-US" sz="2800" dirty="0"/>
            </a:p>
          </p:txBody>
        </p:sp>
      </p:grpSp>
      <p:cxnSp>
        <p:nvCxnSpPr>
          <p:cNvPr id="37" name="直線コネクタ 36"/>
          <p:cNvCxnSpPr/>
          <p:nvPr/>
        </p:nvCxnSpPr>
        <p:spPr>
          <a:xfrm rot="16200000" flipH="1">
            <a:off x="2779940" y="2442261"/>
            <a:ext cx="757174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rot="10800000">
            <a:off x="1668237" y="3179704"/>
            <a:ext cx="1039906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図形グループ 45"/>
          <p:cNvGrpSpPr/>
          <p:nvPr/>
        </p:nvGrpSpPr>
        <p:grpSpPr>
          <a:xfrm>
            <a:off x="531899" y="3995321"/>
            <a:ext cx="1080000" cy="723333"/>
            <a:chOff x="790057" y="3862541"/>
            <a:chExt cx="1080000" cy="723333"/>
          </a:xfrm>
        </p:grpSpPr>
        <p:sp>
          <p:nvSpPr>
            <p:cNvPr id="43" name="ホームベース 42"/>
            <p:cNvSpPr>
              <a:spLocks/>
            </p:cNvSpPr>
            <p:nvPr/>
          </p:nvSpPr>
          <p:spPr>
            <a:xfrm rot="10800000">
              <a:off x="790057" y="386254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112999" y="3951897"/>
              <a:ext cx="7162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50" name="直線コネクタ 49"/>
          <p:cNvCxnSpPr/>
          <p:nvPr/>
        </p:nvCxnSpPr>
        <p:spPr>
          <a:xfrm rot="10800000">
            <a:off x="1599674" y="4140069"/>
            <a:ext cx="2032697" cy="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rot="5400000" flipH="1">
            <a:off x="2216212" y="3972770"/>
            <a:ext cx="1" cy="1226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569445" y="2910322"/>
            <a:ext cx="51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LO</a:t>
            </a:r>
            <a:endParaRPr kumimoji="1" lang="ja-JP" altLang="en-US" sz="2400" dirty="0"/>
          </a:p>
        </p:txBody>
      </p:sp>
      <p:cxnSp>
        <p:nvCxnSpPr>
          <p:cNvPr id="54" name="直線コネクタ 53"/>
          <p:cNvCxnSpPr/>
          <p:nvPr/>
        </p:nvCxnSpPr>
        <p:spPr>
          <a:xfrm rot="10800000">
            <a:off x="3479891" y="4585878"/>
            <a:ext cx="1154395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393805" y="1656620"/>
            <a:ext cx="1056371" cy="70590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/>
          <p:cNvCxnSpPr/>
          <p:nvPr/>
        </p:nvCxnSpPr>
        <p:spPr>
          <a:xfrm>
            <a:off x="5557770" y="2220256"/>
            <a:ext cx="759852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rot="5400000" flipH="1" flipV="1">
            <a:off x="5556156" y="2001541"/>
            <a:ext cx="4374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rot="5400000" flipH="1" flipV="1">
            <a:off x="5780557" y="2081941"/>
            <a:ext cx="293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 rot="5400000" flipH="1" flipV="1">
            <a:off x="5914957" y="2056933"/>
            <a:ext cx="329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3" idx="3"/>
            <a:endCxn id="55" idx="3"/>
          </p:cNvCxnSpPr>
          <p:nvPr/>
        </p:nvCxnSpPr>
        <p:spPr>
          <a:xfrm rot="10800000">
            <a:off x="6450177" y="2009572"/>
            <a:ext cx="273161" cy="252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二等辺三角形 62"/>
          <p:cNvSpPr>
            <a:spLocks/>
          </p:cNvSpPr>
          <p:nvPr/>
        </p:nvSpPr>
        <p:spPr>
          <a:xfrm rot="5400000">
            <a:off x="6719162" y="1660795"/>
            <a:ext cx="710952" cy="702602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 rot="5400000" flipH="1" flipV="1">
            <a:off x="6542215" y="3182396"/>
            <a:ext cx="2348236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 rot="16200000" flipH="1" flipV="1">
            <a:off x="7580794" y="1864280"/>
            <a:ext cx="1" cy="28799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図 67" descr="e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45" y="1305510"/>
            <a:ext cx="884394" cy="442197"/>
          </a:xfrm>
          <a:prstGeom prst="rect">
            <a:avLst/>
          </a:prstGeom>
        </p:spPr>
      </p:pic>
      <p:pic>
        <p:nvPicPr>
          <p:cNvPr id="69" name="図 68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45" y="2345936"/>
            <a:ext cx="844364" cy="432000"/>
          </a:xfrm>
          <a:prstGeom prst="rect">
            <a:avLst/>
          </a:prstGeom>
        </p:spPr>
      </p:pic>
      <p:pic>
        <p:nvPicPr>
          <p:cNvPr id="70" name="図 69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175" y="3241522"/>
            <a:ext cx="582897" cy="200999"/>
          </a:xfrm>
          <a:prstGeom prst="rect">
            <a:avLst/>
          </a:prstGeom>
        </p:spPr>
      </p:pic>
      <p:pic>
        <p:nvPicPr>
          <p:cNvPr id="72" name="図 71" descr="eq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671" y="1330696"/>
            <a:ext cx="1347835" cy="406197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5503132" y="1182316"/>
            <a:ext cx="87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MKID</a:t>
            </a:r>
            <a:endParaRPr kumimoji="1" lang="ja-JP" altLang="en-US" sz="24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6723337" y="118231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LNA</a:t>
            </a:r>
            <a:endParaRPr kumimoji="1" lang="ja-JP" altLang="en-US" sz="2400" dirty="0"/>
          </a:p>
        </p:txBody>
      </p:sp>
      <p:pic>
        <p:nvPicPr>
          <p:cNvPr id="79" name="図 78" descr="eq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317" y="2424265"/>
            <a:ext cx="1889392" cy="442198"/>
          </a:xfrm>
          <a:prstGeom prst="rect">
            <a:avLst/>
          </a:prstGeom>
        </p:spPr>
      </p:pic>
      <p:pic>
        <p:nvPicPr>
          <p:cNvPr id="84" name="図 83" descr="eq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609" y="3636168"/>
            <a:ext cx="1329373" cy="406197"/>
          </a:xfrm>
          <a:prstGeom prst="rect">
            <a:avLst/>
          </a:prstGeom>
        </p:spPr>
      </p:pic>
      <p:pic>
        <p:nvPicPr>
          <p:cNvPr id="85" name="図 84" descr="eq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609" y="4800452"/>
            <a:ext cx="1310907" cy="406197"/>
          </a:xfrm>
          <a:prstGeom prst="rect">
            <a:avLst/>
          </a:prstGeom>
        </p:spPr>
      </p:pic>
      <p:grpSp>
        <p:nvGrpSpPr>
          <p:cNvPr id="90" name="図形グループ 89"/>
          <p:cNvGrpSpPr>
            <a:grpSpLocks noChangeAspect="1"/>
          </p:cNvGrpSpPr>
          <p:nvPr/>
        </p:nvGrpSpPr>
        <p:grpSpPr>
          <a:xfrm>
            <a:off x="2822739" y="1447742"/>
            <a:ext cx="641694" cy="619877"/>
            <a:chOff x="3517029" y="3213247"/>
            <a:chExt cx="714961" cy="691877"/>
          </a:xfrm>
        </p:grpSpPr>
        <p:sp>
          <p:nvSpPr>
            <p:cNvPr id="91" name="円/楕円 90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2" name="直線コネクタ 91"/>
            <p:cNvCxnSpPr>
              <a:stCxn id="91" idx="1"/>
              <a:endCxn id="91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>
              <a:stCxn id="91" idx="7"/>
              <a:endCxn id="91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図形グループ 93"/>
          <p:cNvGrpSpPr>
            <a:grpSpLocks noChangeAspect="1"/>
          </p:cNvGrpSpPr>
          <p:nvPr/>
        </p:nvGrpSpPr>
        <p:grpSpPr>
          <a:xfrm>
            <a:off x="3632588" y="1936973"/>
            <a:ext cx="641694" cy="619877"/>
            <a:chOff x="3517029" y="3213247"/>
            <a:chExt cx="714961" cy="691877"/>
          </a:xfrm>
        </p:grpSpPr>
        <p:sp>
          <p:nvSpPr>
            <p:cNvPr id="95" name="円/楕円 94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6" name="直線コネクタ 95"/>
            <p:cNvCxnSpPr>
              <a:stCxn id="95" idx="1"/>
              <a:endCxn id="95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>
              <a:stCxn id="95" idx="7"/>
              <a:endCxn id="95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/>
          <p:cNvCxnSpPr/>
          <p:nvPr/>
        </p:nvCxnSpPr>
        <p:spPr>
          <a:xfrm rot="16200000" flipH="1">
            <a:off x="2778910" y="3921736"/>
            <a:ext cx="757174" cy="10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図形グループ 104"/>
          <p:cNvGrpSpPr>
            <a:grpSpLocks noChangeAspect="1"/>
          </p:cNvGrpSpPr>
          <p:nvPr/>
        </p:nvGrpSpPr>
        <p:grpSpPr>
          <a:xfrm>
            <a:off x="2838195" y="4303923"/>
            <a:ext cx="641694" cy="619877"/>
            <a:chOff x="3517029" y="3213247"/>
            <a:chExt cx="714961" cy="691877"/>
          </a:xfrm>
        </p:grpSpPr>
        <p:sp>
          <p:nvSpPr>
            <p:cNvPr id="106" name="円/楕円 105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7" name="直線コネクタ 106"/>
            <p:cNvCxnSpPr>
              <a:stCxn id="106" idx="1"/>
              <a:endCxn id="106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>
              <a:stCxn id="106" idx="7"/>
              <a:endCxn id="106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図形グループ 108"/>
          <p:cNvGrpSpPr>
            <a:grpSpLocks noChangeAspect="1"/>
          </p:cNvGrpSpPr>
          <p:nvPr/>
        </p:nvGrpSpPr>
        <p:grpSpPr>
          <a:xfrm>
            <a:off x="3632589" y="3827366"/>
            <a:ext cx="641694" cy="619877"/>
            <a:chOff x="3517029" y="3213247"/>
            <a:chExt cx="714961" cy="691877"/>
          </a:xfrm>
        </p:grpSpPr>
        <p:sp>
          <p:nvSpPr>
            <p:cNvPr id="110" name="円/楕円 109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1" name="直線コネクタ 110"/>
            <p:cNvCxnSpPr>
              <a:stCxn id="110" idx="1"/>
              <a:endCxn id="110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/>
            <p:cNvCxnSpPr>
              <a:stCxn id="110" idx="7"/>
              <a:endCxn id="110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直線コネクタ 113"/>
          <p:cNvCxnSpPr/>
          <p:nvPr/>
        </p:nvCxnSpPr>
        <p:spPr>
          <a:xfrm rot="16200000" flipH="1">
            <a:off x="3735158" y="2766588"/>
            <a:ext cx="433172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>
            <a:endCxn id="110" idx="0"/>
          </p:cNvCxnSpPr>
          <p:nvPr/>
        </p:nvCxnSpPr>
        <p:spPr>
          <a:xfrm rot="16200000" flipH="1">
            <a:off x="3713559" y="3587489"/>
            <a:ext cx="478576" cy="117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/>
          <p:cNvCxnSpPr/>
          <p:nvPr/>
        </p:nvCxnSpPr>
        <p:spPr>
          <a:xfrm rot="16200000" flipH="1" flipV="1">
            <a:off x="3773288" y="2803690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/>
          <p:nvPr/>
        </p:nvCxnSpPr>
        <p:spPr>
          <a:xfrm rot="16200000" flipH="1" flipV="1">
            <a:off x="3782083" y="3168788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/>
          <p:cNvCxnSpPr/>
          <p:nvPr/>
        </p:nvCxnSpPr>
        <p:spPr>
          <a:xfrm rot="10800000">
            <a:off x="3479889" y="1769449"/>
            <a:ext cx="1154398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 rot="16200000" flipH="1" flipV="1">
            <a:off x="4454284" y="2051112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/>
          <p:nvPr/>
        </p:nvCxnSpPr>
        <p:spPr>
          <a:xfrm rot="16200000" flipH="1" flipV="1">
            <a:off x="4454286" y="3948101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 rot="2700000">
            <a:off x="4586439" y="1886474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 rot="18900000">
            <a:off x="4586869" y="2125722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/>
          <p:nvPr/>
        </p:nvCxnSpPr>
        <p:spPr>
          <a:xfrm rot="2700000">
            <a:off x="4587399" y="4239010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 rot="18900000">
            <a:off x="4587829" y="4478258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55" idx="1"/>
          </p:cNvCxnSpPr>
          <p:nvPr/>
        </p:nvCxnSpPr>
        <p:spPr>
          <a:xfrm rot="10800000">
            <a:off x="4864943" y="1999857"/>
            <a:ext cx="528862" cy="9714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 rot="10800000">
            <a:off x="4863554" y="4354917"/>
            <a:ext cx="2852780" cy="902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図 132" descr="eq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1" y="2720863"/>
            <a:ext cx="562797" cy="200999"/>
          </a:xfrm>
          <a:prstGeom prst="rect">
            <a:avLst/>
          </a:prstGeom>
        </p:spPr>
      </p:pic>
      <p:pic>
        <p:nvPicPr>
          <p:cNvPr id="134" name="図 133" descr="eq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9499" y="3626367"/>
            <a:ext cx="562797" cy="200999"/>
          </a:xfrm>
          <a:prstGeom prst="rect">
            <a:avLst/>
          </a:prstGeom>
        </p:spPr>
      </p:pic>
      <p:pic>
        <p:nvPicPr>
          <p:cNvPr id="135" name="図 134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548" y="3457936"/>
            <a:ext cx="582897" cy="200999"/>
          </a:xfrm>
          <a:prstGeom prst="rect">
            <a:avLst/>
          </a:prstGeom>
        </p:spPr>
      </p:pic>
      <p:pic>
        <p:nvPicPr>
          <p:cNvPr id="136" name="図 135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254" y="2607199"/>
            <a:ext cx="582897" cy="200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11"/>
          <p:cNvGrpSpPr/>
          <p:nvPr/>
        </p:nvGrpSpPr>
        <p:grpSpPr>
          <a:xfrm>
            <a:off x="759854" y="1671757"/>
            <a:ext cx="1080000" cy="723333"/>
            <a:chOff x="2181859" y="1660901"/>
            <a:chExt cx="1080000" cy="723333"/>
          </a:xfrm>
        </p:grpSpPr>
        <p:sp>
          <p:nvSpPr>
            <p:cNvPr id="2" name="ホームベース 1"/>
            <p:cNvSpPr>
              <a:spLocks/>
            </p:cNvSpPr>
            <p:nvPr/>
          </p:nvSpPr>
          <p:spPr>
            <a:xfrm>
              <a:off x="2181859" y="166090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2212062" y="1758591"/>
              <a:ext cx="70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 smtClean="0"/>
                <a:t>DAC</a:t>
              </a:r>
              <a:endParaRPr kumimoji="1" lang="ja-JP" altLang="en-US" sz="2400" dirty="0"/>
            </a:p>
          </p:txBody>
        </p:sp>
      </p:grpSp>
      <p:cxnSp>
        <p:nvCxnSpPr>
          <p:cNvPr id="14" name="直線コネクタ 13"/>
          <p:cNvCxnSpPr/>
          <p:nvPr/>
        </p:nvCxnSpPr>
        <p:spPr>
          <a:xfrm rot="16200000" flipH="1" flipV="1">
            <a:off x="2216212" y="1180575"/>
            <a:ext cx="1" cy="122621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95" idx="2"/>
          </p:cNvCxnSpPr>
          <p:nvPr/>
        </p:nvCxnSpPr>
        <p:spPr>
          <a:xfrm rot="10800000" flipV="1">
            <a:off x="1607060" y="2246912"/>
            <a:ext cx="2025529" cy="15106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図形グループ 27"/>
          <p:cNvGrpSpPr>
            <a:grpSpLocks noChangeAspect="1"/>
          </p:cNvGrpSpPr>
          <p:nvPr/>
        </p:nvGrpSpPr>
        <p:grpSpPr>
          <a:xfrm>
            <a:off x="1123135" y="2897589"/>
            <a:ext cx="566168" cy="549754"/>
            <a:chOff x="1103777" y="2804122"/>
            <a:chExt cx="714975" cy="694247"/>
          </a:xfrm>
        </p:grpSpPr>
        <p:sp>
          <p:nvSpPr>
            <p:cNvPr id="24" name="円/楕円 23"/>
            <p:cNvSpPr>
              <a:spLocks noChangeAspect="1"/>
            </p:cNvSpPr>
            <p:nvPr/>
          </p:nvSpPr>
          <p:spPr>
            <a:xfrm>
              <a:off x="1103777" y="2806492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132101" y="2804122"/>
              <a:ext cx="686651" cy="6607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800" dirty="0" smtClean="0"/>
                <a:t>〜</a:t>
              </a:r>
              <a:endParaRPr kumimoji="1" lang="ja-JP" altLang="en-US" sz="2800" dirty="0"/>
            </a:p>
          </p:txBody>
        </p:sp>
      </p:grpSp>
      <p:cxnSp>
        <p:nvCxnSpPr>
          <p:cNvPr id="37" name="直線コネクタ 36"/>
          <p:cNvCxnSpPr/>
          <p:nvPr/>
        </p:nvCxnSpPr>
        <p:spPr>
          <a:xfrm rot="16200000" flipH="1">
            <a:off x="2707942" y="2500536"/>
            <a:ext cx="901171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rot="10800000">
            <a:off x="1701354" y="3179704"/>
            <a:ext cx="1147905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図形グループ 45"/>
          <p:cNvGrpSpPr/>
          <p:nvPr/>
        </p:nvGrpSpPr>
        <p:grpSpPr>
          <a:xfrm>
            <a:off x="531899" y="3995321"/>
            <a:ext cx="1080000" cy="723333"/>
            <a:chOff x="790057" y="3862541"/>
            <a:chExt cx="1080000" cy="723333"/>
          </a:xfrm>
        </p:grpSpPr>
        <p:sp>
          <p:nvSpPr>
            <p:cNvPr id="43" name="ホームベース 42"/>
            <p:cNvSpPr>
              <a:spLocks/>
            </p:cNvSpPr>
            <p:nvPr/>
          </p:nvSpPr>
          <p:spPr>
            <a:xfrm rot="10800000">
              <a:off x="790057" y="386254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112999" y="3951897"/>
              <a:ext cx="7162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50" name="直線コネクタ 49"/>
          <p:cNvCxnSpPr/>
          <p:nvPr/>
        </p:nvCxnSpPr>
        <p:spPr>
          <a:xfrm rot="10800000">
            <a:off x="1599674" y="4140069"/>
            <a:ext cx="2032697" cy="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rot="5400000" flipH="1">
            <a:off x="2216212" y="3972770"/>
            <a:ext cx="1" cy="1226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602010" y="2910322"/>
            <a:ext cx="51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LO</a:t>
            </a:r>
            <a:endParaRPr kumimoji="1" lang="ja-JP" altLang="en-US" sz="2400" dirty="0"/>
          </a:p>
        </p:txBody>
      </p:sp>
      <p:cxnSp>
        <p:nvCxnSpPr>
          <p:cNvPr id="54" name="直線コネクタ 53"/>
          <p:cNvCxnSpPr/>
          <p:nvPr/>
        </p:nvCxnSpPr>
        <p:spPr>
          <a:xfrm rot="10800000">
            <a:off x="3479891" y="4585878"/>
            <a:ext cx="1154395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6946070" y="1417788"/>
            <a:ext cx="1056371" cy="70590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/>
          <p:cNvCxnSpPr/>
          <p:nvPr/>
        </p:nvCxnSpPr>
        <p:spPr>
          <a:xfrm>
            <a:off x="7110035" y="1981424"/>
            <a:ext cx="759852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rot="5400000" flipH="1" flipV="1">
            <a:off x="7108421" y="1762709"/>
            <a:ext cx="4374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rot="5400000" flipH="1" flipV="1">
            <a:off x="7332822" y="1843109"/>
            <a:ext cx="293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 rot="5400000" flipH="1" flipV="1">
            <a:off x="7467222" y="1818101"/>
            <a:ext cx="329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 rot="5400000" flipH="1" flipV="1">
            <a:off x="7432325" y="2943564"/>
            <a:ext cx="2348236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 rot="16200000" flipH="1" flipV="1">
            <a:off x="8307253" y="1463448"/>
            <a:ext cx="1" cy="61199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図 67" descr="e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05" y="1300500"/>
            <a:ext cx="884394" cy="442197"/>
          </a:xfrm>
          <a:prstGeom prst="rect">
            <a:avLst/>
          </a:prstGeom>
        </p:spPr>
      </p:pic>
      <p:pic>
        <p:nvPicPr>
          <p:cNvPr id="69" name="図 68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05" y="2345936"/>
            <a:ext cx="844364" cy="432000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7055397" y="943484"/>
            <a:ext cx="87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MKID</a:t>
            </a:r>
            <a:endParaRPr kumimoji="1" lang="ja-JP" altLang="en-US" sz="2400" dirty="0"/>
          </a:p>
        </p:txBody>
      </p:sp>
      <p:grpSp>
        <p:nvGrpSpPr>
          <p:cNvPr id="8" name="図形グループ 89"/>
          <p:cNvGrpSpPr>
            <a:grpSpLocks noChangeAspect="1"/>
          </p:cNvGrpSpPr>
          <p:nvPr/>
        </p:nvGrpSpPr>
        <p:grpSpPr>
          <a:xfrm>
            <a:off x="2822739" y="1447742"/>
            <a:ext cx="641694" cy="619877"/>
            <a:chOff x="3517029" y="3213247"/>
            <a:chExt cx="714961" cy="691877"/>
          </a:xfrm>
        </p:grpSpPr>
        <p:sp>
          <p:nvSpPr>
            <p:cNvPr id="91" name="円/楕円 90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2" name="直線コネクタ 91"/>
            <p:cNvCxnSpPr>
              <a:stCxn id="91" idx="1"/>
              <a:endCxn id="91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>
              <a:stCxn id="91" idx="7"/>
              <a:endCxn id="91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図形グループ 93"/>
          <p:cNvGrpSpPr>
            <a:grpSpLocks noChangeAspect="1"/>
          </p:cNvGrpSpPr>
          <p:nvPr/>
        </p:nvGrpSpPr>
        <p:grpSpPr>
          <a:xfrm>
            <a:off x="3632588" y="1936973"/>
            <a:ext cx="641694" cy="619877"/>
            <a:chOff x="3517029" y="3213247"/>
            <a:chExt cx="714961" cy="691877"/>
          </a:xfrm>
        </p:grpSpPr>
        <p:sp>
          <p:nvSpPr>
            <p:cNvPr id="95" name="円/楕円 94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6" name="直線コネクタ 95"/>
            <p:cNvCxnSpPr>
              <a:stCxn id="95" idx="1"/>
              <a:endCxn id="95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>
              <a:stCxn id="95" idx="7"/>
              <a:endCxn id="95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/>
          <p:cNvCxnSpPr/>
          <p:nvPr/>
        </p:nvCxnSpPr>
        <p:spPr>
          <a:xfrm rot="16200000" flipH="1">
            <a:off x="2706912" y="3860595"/>
            <a:ext cx="901171" cy="10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図形グループ 104"/>
          <p:cNvGrpSpPr>
            <a:grpSpLocks noChangeAspect="1"/>
          </p:cNvGrpSpPr>
          <p:nvPr/>
        </p:nvGrpSpPr>
        <p:grpSpPr>
          <a:xfrm>
            <a:off x="2838195" y="4303923"/>
            <a:ext cx="641694" cy="619877"/>
            <a:chOff x="3517029" y="3213247"/>
            <a:chExt cx="714961" cy="691877"/>
          </a:xfrm>
        </p:grpSpPr>
        <p:sp>
          <p:nvSpPr>
            <p:cNvPr id="106" name="円/楕円 105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7" name="直線コネクタ 106"/>
            <p:cNvCxnSpPr>
              <a:stCxn id="106" idx="1"/>
              <a:endCxn id="106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>
              <a:stCxn id="106" idx="7"/>
              <a:endCxn id="106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図形グループ 108"/>
          <p:cNvGrpSpPr>
            <a:grpSpLocks noChangeAspect="1"/>
          </p:cNvGrpSpPr>
          <p:nvPr/>
        </p:nvGrpSpPr>
        <p:grpSpPr>
          <a:xfrm>
            <a:off x="3632589" y="3827366"/>
            <a:ext cx="641694" cy="619877"/>
            <a:chOff x="3517029" y="3213247"/>
            <a:chExt cx="714961" cy="691877"/>
          </a:xfrm>
        </p:grpSpPr>
        <p:sp>
          <p:nvSpPr>
            <p:cNvPr id="110" name="円/楕円 109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1" name="直線コネクタ 110"/>
            <p:cNvCxnSpPr>
              <a:stCxn id="110" idx="1"/>
              <a:endCxn id="110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/>
            <p:cNvCxnSpPr>
              <a:stCxn id="110" idx="7"/>
              <a:endCxn id="110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直線コネクタ 113"/>
          <p:cNvCxnSpPr/>
          <p:nvPr/>
        </p:nvCxnSpPr>
        <p:spPr>
          <a:xfrm rot="16200000" flipH="1">
            <a:off x="3681158" y="2821148"/>
            <a:ext cx="541172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rot="16200000" flipH="1">
            <a:off x="3666704" y="3551489"/>
            <a:ext cx="550576" cy="117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/>
          <p:cNvCxnSpPr/>
          <p:nvPr/>
        </p:nvCxnSpPr>
        <p:spPr>
          <a:xfrm rot="16200000" flipH="1" flipV="1">
            <a:off x="3693318" y="2829394"/>
            <a:ext cx="1" cy="504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/>
          <p:nvPr/>
        </p:nvCxnSpPr>
        <p:spPr>
          <a:xfrm rot="16200000" flipH="1" flipV="1">
            <a:off x="3691258" y="3031652"/>
            <a:ext cx="1" cy="504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/>
          <p:cNvCxnSpPr/>
          <p:nvPr/>
        </p:nvCxnSpPr>
        <p:spPr>
          <a:xfrm rot="10800000">
            <a:off x="3479889" y="1769449"/>
            <a:ext cx="1154398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 rot="16200000" flipH="1" flipV="1">
            <a:off x="4454284" y="2051112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/>
          <p:nvPr/>
        </p:nvCxnSpPr>
        <p:spPr>
          <a:xfrm rot="16200000" flipH="1" flipV="1">
            <a:off x="4454286" y="3948101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/>
          <p:nvPr/>
        </p:nvCxnSpPr>
        <p:spPr>
          <a:xfrm rot="2700000">
            <a:off x="4534679" y="4366290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 rot="18900000">
            <a:off x="4535109" y="4350978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55" idx="1"/>
          </p:cNvCxnSpPr>
          <p:nvPr/>
        </p:nvCxnSpPr>
        <p:spPr>
          <a:xfrm rot="10800000">
            <a:off x="5110075" y="1761025"/>
            <a:ext cx="1836000" cy="9714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 rot="10800000">
            <a:off x="5116524" y="4116085"/>
            <a:ext cx="3500770" cy="902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/>
          <p:cNvSpPr txBox="1"/>
          <p:nvPr/>
        </p:nvSpPr>
        <p:spPr>
          <a:xfrm>
            <a:off x="2858833" y="2959842"/>
            <a:ext cx="583663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Div</a:t>
            </a:r>
            <a:endParaRPr kumimoji="1" lang="ja-JP" altLang="en-US" sz="2400" dirty="0"/>
          </a:p>
        </p:txBody>
      </p:sp>
      <p:grpSp>
        <p:nvGrpSpPr>
          <p:cNvPr id="88" name="図形グループ 87"/>
          <p:cNvGrpSpPr/>
          <p:nvPr/>
        </p:nvGrpSpPr>
        <p:grpSpPr>
          <a:xfrm>
            <a:off x="5107257" y="2236543"/>
            <a:ext cx="686078" cy="473141"/>
            <a:chOff x="5107257" y="2236543"/>
            <a:chExt cx="686078" cy="473141"/>
          </a:xfrm>
        </p:grpSpPr>
        <p:cxnSp>
          <p:nvCxnSpPr>
            <p:cNvPr id="78" name="直線コネクタ 77"/>
            <p:cNvCxnSpPr/>
            <p:nvPr/>
          </p:nvCxnSpPr>
          <p:spPr>
            <a:xfrm rot="16200000" flipH="1" flipV="1">
              <a:off x="5359256" y="2000484"/>
              <a:ext cx="1" cy="50400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rot="5400000">
              <a:off x="5444453" y="2401759"/>
              <a:ext cx="332020" cy="158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図形グループ 86"/>
            <p:cNvGrpSpPr/>
            <p:nvPr/>
          </p:nvGrpSpPr>
          <p:grpSpPr>
            <a:xfrm>
              <a:off x="5433338" y="2578580"/>
              <a:ext cx="359997" cy="131104"/>
              <a:chOff x="5433338" y="2708852"/>
              <a:chExt cx="359997" cy="131104"/>
            </a:xfrm>
          </p:grpSpPr>
          <p:cxnSp>
            <p:nvCxnSpPr>
              <p:cNvPr id="82" name="直線コネクタ 81"/>
              <p:cNvCxnSpPr/>
              <p:nvPr/>
            </p:nvCxnSpPr>
            <p:spPr>
              <a:xfrm rot="16200000" flipH="1" flipV="1">
                <a:off x="5613336" y="2528854"/>
                <a:ext cx="1" cy="35999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/>
              <p:cNvCxnSpPr/>
              <p:nvPr/>
            </p:nvCxnSpPr>
            <p:spPr>
              <a:xfrm rot="16200000" flipH="1" flipV="1">
                <a:off x="5617751" y="2666406"/>
                <a:ext cx="1" cy="215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/>
              <p:cNvCxnSpPr/>
              <p:nvPr/>
            </p:nvCxnSpPr>
            <p:spPr>
              <a:xfrm rot="16200000" flipH="1" flipV="1">
                <a:off x="5618456" y="2785958"/>
                <a:ext cx="1" cy="107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図形グループ 88"/>
          <p:cNvGrpSpPr/>
          <p:nvPr/>
        </p:nvGrpSpPr>
        <p:grpSpPr>
          <a:xfrm>
            <a:off x="5118112" y="4585880"/>
            <a:ext cx="686078" cy="473141"/>
            <a:chOff x="5107257" y="2236543"/>
            <a:chExt cx="686078" cy="473141"/>
          </a:xfrm>
        </p:grpSpPr>
        <p:cxnSp>
          <p:nvCxnSpPr>
            <p:cNvPr id="90" name="直線コネクタ 89"/>
            <p:cNvCxnSpPr/>
            <p:nvPr/>
          </p:nvCxnSpPr>
          <p:spPr>
            <a:xfrm rot="16200000" flipH="1" flipV="1">
              <a:off x="5359256" y="2000484"/>
              <a:ext cx="1" cy="50400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 rot="5400000">
              <a:off x="5444453" y="2401759"/>
              <a:ext cx="332020" cy="158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図形グループ 86"/>
            <p:cNvGrpSpPr/>
            <p:nvPr/>
          </p:nvGrpSpPr>
          <p:grpSpPr>
            <a:xfrm>
              <a:off x="5433338" y="2578580"/>
              <a:ext cx="359997" cy="131104"/>
              <a:chOff x="5433338" y="2708852"/>
              <a:chExt cx="359997" cy="131104"/>
            </a:xfrm>
          </p:grpSpPr>
          <p:cxnSp>
            <p:nvCxnSpPr>
              <p:cNvPr id="99" name="直線コネクタ 98"/>
              <p:cNvCxnSpPr/>
              <p:nvPr/>
            </p:nvCxnSpPr>
            <p:spPr>
              <a:xfrm rot="16200000" flipH="1" flipV="1">
                <a:off x="5613336" y="2528854"/>
                <a:ext cx="1" cy="35999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/>
              <p:cNvCxnSpPr/>
              <p:nvPr/>
            </p:nvCxnSpPr>
            <p:spPr>
              <a:xfrm rot="16200000" flipH="1" flipV="1">
                <a:off x="5617751" y="2666406"/>
                <a:ext cx="1" cy="215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/>
              <p:cNvCxnSpPr/>
              <p:nvPr/>
            </p:nvCxnSpPr>
            <p:spPr>
              <a:xfrm rot="16200000" flipH="1" flipV="1">
                <a:off x="5618456" y="2785958"/>
                <a:ext cx="1" cy="107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4" name="直線コネクタ 123"/>
          <p:cNvCxnSpPr/>
          <p:nvPr/>
        </p:nvCxnSpPr>
        <p:spPr>
          <a:xfrm rot="2700000">
            <a:off x="4533719" y="2013754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 rot="18900000">
            <a:off x="4534149" y="1998442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/>
          <p:cNvSpPr/>
          <p:nvPr/>
        </p:nvSpPr>
        <p:spPr>
          <a:xfrm>
            <a:off x="4526544" y="1523075"/>
            <a:ext cx="690971" cy="92128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4709948" y="1458772"/>
            <a:ext cx="4968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90°</a:t>
            </a:r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4526544" y="3879168"/>
            <a:ext cx="690971" cy="92128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4709948" y="3814865"/>
            <a:ext cx="4968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90°</a:t>
            </a:r>
            <a:endParaRPr kumimoji="1" lang="ja-JP" altLang="en-US" dirty="0"/>
          </a:p>
        </p:txBody>
      </p:sp>
      <p:pic>
        <p:nvPicPr>
          <p:cNvPr id="148" name="図 147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30" y="1298105"/>
            <a:ext cx="1514006" cy="406197"/>
          </a:xfrm>
          <a:prstGeom prst="rect">
            <a:avLst/>
          </a:prstGeom>
        </p:spPr>
      </p:pic>
      <p:pic>
        <p:nvPicPr>
          <p:cNvPr id="149" name="図 148" descr="eq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485" y="3224774"/>
            <a:ext cx="1117200" cy="279300"/>
          </a:xfrm>
          <a:prstGeom prst="rect">
            <a:avLst/>
          </a:prstGeom>
        </p:spPr>
      </p:pic>
      <p:pic>
        <p:nvPicPr>
          <p:cNvPr id="150" name="図 149" descr="eq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722" y="2687838"/>
            <a:ext cx="847713" cy="239098"/>
          </a:xfrm>
          <a:prstGeom prst="rect">
            <a:avLst/>
          </a:prstGeom>
        </p:spPr>
      </p:pic>
      <p:sp>
        <p:nvSpPr>
          <p:cNvPr id="152" name="テキスト ボックス 151"/>
          <p:cNvSpPr txBox="1"/>
          <p:nvPr/>
        </p:nvSpPr>
        <p:spPr>
          <a:xfrm>
            <a:off x="2828334" y="1009577"/>
            <a:ext cx="65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Mix</a:t>
            </a:r>
            <a:endParaRPr kumimoji="1" lang="ja-JP" altLang="en-US" sz="2400" dirty="0"/>
          </a:p>
        </p:txBody>
      </p:sp>
      <p:sp>
        <p:nvSpPr>
          <p:cNvPr id="153" name="テキスト ボックス 152"/>
          <p:cNvSpPr txBox="1"/>
          <p:nvPr/>
        </p:nvSpPr>
        <p:spPr>
          <a:xfrm>
            <a:off x="4520150" y="1042561"/>
            <a:ext cx="67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 smtClean="0"/>
              <a:t>Hyb</a:t>
            </a:r>
            <a:endParaRPr kumimoji="1" lang="ja-JP" altLang="en-US" sz="2400" dirty="0"/>
          </a:p>
        </p:txBody>
      </p:sp>
      <p:pic>
        <p:nvPicPr>
          <p:cNvPr id="156" name="図 155" descr="eq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017" y="2173214"/>
            <a:ext cx="2049450" cy="406197"/>
          </a:xfrm>
          <a:prstGeom prst="rect">
            <a:avLst/>
          </a:prstGeom>
        </p:spPr>
      </p:pic>
      <p:sp>
        <p:nvSpPr>
          <p:cNvPr id="157" name="正方形/長方形 156"/>
          <p:cNvSpPr/>
          <p:nvPr/>
        </p:nvSpPr>
        <p:spPr>
          <a:xfrm>
            <a:off x="2718569" y="900060"/>
            <a:ext cx="2578916" cy="17984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2718569" y="3580585"/>
            <a:ext cx="2578916" cy="17984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4076385" y="2931106"/>
            <a:ext cx="13773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I/Q Mixer</a:t>
            </a:r>
            <a:endParaRPr kumimoji="1" lang="ja-JP" altLang="en-US" sz="2400" dirty="0"/>
          </a:p>
        </p:txBody>
      </p:sp>
      <p:cxnSp>
        <p:nvCxnSpPr>
          <p:cNvPr id="161" name="直線矢印コネクタ 160"/>
          <p:cNvCxnSpPr/>
          <p:nvPr/>
        </p:nvCxnSpPr>
        <p:spPr>
          <a:xfrm rot="16200000" flipH="1">
            <a:off x="4660204" y="3494202"/>
            <a:ext cx="209661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直線矢印コネクタ 161"/>
          <p:cNvCxnSpPr/>
          <p:nvPr/>
        </p:nvCxnSpPr>
        <p:spPr>
          <a:xfrm rot="5400000" flipH="1" flipV="1">
            <a:off x="4671489" y="2810690"/>
            <a:ext cx="209661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テキスト ボックス 162"/>
          <p:cNvSpPr txBox="1"/>
          <p:nvPr/>
        </p:nvSpPr>
        <p:spPr>
          <a:xfrm>
            <a:off x="2964733" y="488503"/>
            <a:ext cx="2053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アップ・コンバート</a:t>
            </a:r>
            <a:endParaRPr kumimoji="1" lang="ja-JP" altLang="en-US" sz="2000" dirty="0"/>
          </a:p>
        </p:txBody>
      </p:sp>
      <p:sp>
        <p:nvSpPr>
          <p:cNvPr id="164" name="テキスト ボックス 163"/>
          <p:cNvSpPr txBox="1"/>
          <p:nvPr/>
        </p:nvSpPr>
        <p:spPr>
          <a:xfrm>
            <a:off x="2986444" y="5379037"/>
            <a:ext cx="210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ダウン・コンバート</a:t>
            </a:r>
            <a:endParaRPr kumimoji="1"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45"/>
          <p:cNvGrpSpPr/>
          <p:nvPr/>
        </p:nvGrpSpPr>
        <p:grpSpPr>
          <a:xfrm>
            <a:off x="4216392" y="1444264"/>
            <a:ext cx="1080000" cy="723333"/>
            <a:chOff x="790057" y="3862541"/>
            <a:chExt cx="1080000" cy="723333"/>
          </a:xfrm>
        </p:grpSpPr>
        <p:sp>
          <p:nvSpPr>
            <p:cNvPr id="3" name="ホームベース 2"/>
            <p:cNvSpPr>
              <a:spLocks/>
            </p:cNvSpPr>
            <p:nvPr/>
          </p:nvSpPr>
          <p:spPr>
            <a:xfrm rot="10800000">
              <a:off x="790057" y="386254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112999" y="3951897"/>
              <a:ext cx="7162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5" name="直線コネクタ 4"/>
          <p:cNvCxnSpPr/>
          <p:nvPr/>
        </p:nvCxnSpPr>
        <p:spPr>
          <a:xfrm rot="5400000" flipH="1">
            <a:off x="5685940" y="1673713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rot="5400000" flipH="1">
            <a:off x="5683877" y="1215939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e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64" y="1440241"/>
            <a:ext cx="3716838" cy="279300"/>
          </a:xfrm>
          <a:prstGeom prst="rect">
            <a:avLst/>
          </a:prstGeom>
        </p:spPr>
      </p:pic>
      <p:pic>
        <p:nvPicPr>
          <p:cNvPr id="9" name="図 8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23" y="1885841"/>
            <a:ext cx="3759809" cy="279300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 rot="5400000" flipH="1">
            <a:off x="4091388" y="1215940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rot="5400000" flipH="1">
            <a:off x="4091388" y="1673712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図形グループ 19"/>
          <p:cNvGrpSpPr/>
          <p:nvPr/>
        </p:nvGrpSpPr>
        <p:grpSpPr>
          <a:xfrm>
            <a:off x="2838387" y="1446701"/>
            <a:ext cx="868401" cy="723030"/>
            <a:chOff x="2480172" y="1446701"/>
            <a:chExt cx="868401" cy="723030"/>
          </a:xfrm>
        </p:grpSpPr>
        <p:sp>
          <p:nvSpPr>
            <p:cNvPr id="12" name="正方形/長方形 11"/>
            <p:cNvSpPr/>
            <p:nvPr/>
          </p:nvSpPr>
          <p:spPr>
            <a:xfrm>
              <a:off x="2480172" y="1446701"/>
              <a:ext cx="868401" cy="7208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 rot="5400000">
              <a:off x="2551355" y="1663092"/>
              <a:ext cx="282245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2693272" y="1801015"/>
              <a:ext cx="517622" cy="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2639428" y="1606023"/>
              <a:ext cx="373621" cy="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rot="3600000">
              <a:off x="2938234" y="1722515"/>
              <a:ext cx="301619" cy="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2657775" y="1769621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LPF</a:t>
              </a:r>
              <a:endParaRPr kumimoji="1" lang="ja-JP" altLang="en-US" sz="2000" dirty="0"/>
            </a:p>
          </p:txBody>
        </p:sp>
      </p:grpSp>
      <p:pic>
        <p:nvPicPr>
          <p:cNvPr id="21" name="図 20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5" y="1908303"/>
            <a:ext cx="1412859" cy="239099"/>
          </a:xfrm>
          <a:prstGeom prst="rect">
            <a:avLst/>
          </a:prstGeom>
        </p:spPr>
      </p:pic>
      <p:cxnSp>
        <p:nvCxnSpPr>
          <p:cNvPr id="22" name="直線コネクタ 21"/>
          <p:cNvCxnSpPr/>
          <p:nvPr/>
        </p:nvCxnSpPr>
        <p:spPr>
          <a:xfrm rot="5400000" flipH="1">
            <a:off x="2475644" y="1215939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rot="5400000" flipH="1">
            <a:off x="2475644" y="1673711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eq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95" y="1452351"/>
            <a:ext cx="1391121" cy="239099"/>
          </a:xfrm>
          <a:prstGeom prst="rect">
            <a:avLst/>
          </a:prstGeom>
        </p:spPr>
      </p:pic>
      <p:cxnSp>
        <p:nvCxnSpPr>
          <p:cNvPr id="28" name="直線コネクタ 27"/>
          <p:cNvCxnSpPr/>
          <p:nvPr/>
        </p:nvCxnSpPr>
        <p:spPr>
          <a:xfrm rot="5400000">
            <a:off x="3187691" y="1755576"/>
            <a:ext cx="1789427" cy="15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3075630" y="8616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FPGA</a:t>
            </a:r>
            <a:endParaRPr kumimoji="1" lang="ja-JP" altLang="en-US" sz="2400" dirty="0"/>
          </a:p>
        </p:txBody>
      </p:sp>
      <p:cxnSp>
        <p:nvCxnSpPr>
          <p:cNvPr id="33" name="直線コネクタ 32"/>
          <p:cNvCxnSpPr/>
          <p:nvPr/>
        </p:nvCxnSpPr>
        <p:spPr>
          <a:xfrm rot="10800000" flipV="1">
            <a:off x="1216090" y="861657"/>
            <a:ext cx="2808000" cy="2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2014-11-26 22.32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0" y="1736961"/>
            <a:ext cx="3960000" cy="4213333"/>
          </a:xfrm>
          <a:prstGeom prst="rect">
            <a:avLst/>
          </a:prstGeom>
        </p:spPr>
      </p:pic>
      <p:pic>
        <p:nvPicPr>
          <p:cNvPr id="3" name="図 2" descr="スクリーンショット 2014-11-26 22.34.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95" y="2760281"/>
            <a:ext cx="3960000" cy="2098676"/>
          </a:xfrm>
          <a:prstGeom prst="rect">
            <a:avLst/>
          </a:prstGeom>
        </p:spPr>
      </p:pic>
      <p:sp>
        <p:nvSpPr>
          <p:cNvPr id="4" name="円/楕円 3"/>
          <p:cNvSpPr>
            <a:spLocks noChangeAspect="1"/>
          </p:cNvSpPr>
          <p:nvPr/>
        </p:nvSpPr>
        <p:spPr>
          <a:xfrm>
            <a:off x="2084164" y="3517201"/>
            <a:ext cx="334696" cy="360000"/>
          </a:xfrm>
          <a:prstGeom prst="ellipse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>
            <a:spLocks noChangeAspect="1"/>
          </p:cNvSpPr>
          <p:nvPr/>
        </p:nvSpPr>
        <p:spPr>
          <a:xfrm>
            <a:off x="5385901" y="3084111"/>
            <a:ext cx="267756" cy="287999"/>
          </a:xfrm>
          <a:prstGeom prst="ellipse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08570" y="4168521"/>
            <a:ext cx="79736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0000FF"/>
                </a:solidFill>
              </a:rPr>
              <a:t>L</a:t>
            </a:r>
            <a:r>
              <a:rPr kumimoji="1" lang="en-US" altLang="ja-JP" sz="2400" dirty="0" smtClean="0"/>
              <a:t>VDS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29321" y="2529448"/>
            <a:ext cx="106952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000000"/>
                </a:solidFill>
              </a:rPr>
              <a:t>LV</a:t>
            </a:r>
            <a:r>
              <a:rPr lang="en-US" altLang="ja-JP" sz="2400" dirty="0" smtClean="0">
                <a:solidFill>
                  <a:srgbClr val="0000FF"/>
                </a:solidFill>
              </a:rPr>
              <a:t>P</a:t>
            </a:r>
            <a:r>
              <a:rPr kumimoji="1" lang="en-US" altLang="ja-JP" sz="2400" dirty="0" smtClean="0"/>
              <a:t>ECL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ek00005_clock_output_os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000" cy="3600000"/>
          </a:xfrm>
          <a:prstGeom prst="rect">
            <a:avLst/>
          </a:prstGeom>
        </p:spPr>
      </p:pic>
      <p:pic>
        <p:nvPicPr>
          <p:cNvPr id="3" name="図 2" descr="tek00009_clock_input_ad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2840"/>
            <a:ext cx="4800000" cy="3600000"/>
          </a:xfrm>
          <a:prstGeom prst="rect">
            <a:avLst/>
          </a:prstGeom>
        </p:spPr>
      </p:pic>
      <p:pic>
        <p:nvPicPr>
          <p:cNvPr id="4" name="図 3" descr="tek00007_clock_output_ad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80" y="3762840"/>
            <a:ext cx="4800000" cy="3600000"/>
          </a:xfrm>
          <a:prstGeom prst="rect">
            <a:avLst/>
          </a:prstGeom>
        </p:spPr>
      </p:pic>
      <p:pic>
        <p:nvPicPr>
          <p:cNvPr id="5" name="図 4" descr="tek00008_clock_input_da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146" y="3762840"/>
            <a:ext cx="4800000" cy="3600000"/>
          </a:xfrm>
          <a:prstGeom prst="rect">
            <a:avLst/>
          </a:prstGeom>
        </p:spPr>
      </p:pic>
      <p:pic>
        <p:nvPicPr>
          <p:cNvPr id="6" name="図 5" descr="tek00006_clock_input_fpg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146" y="0"/>
            <a:ext cx="4800000" cy="3600000"/>
          </a:xfrm>
          <a:prstGeom prst="rect">
            <a:avLst/>
          </a:prstGeom>
        </p:spPr>
      </p:pic>
      <p:pic>
        <p:nvPicPr>
          <p:cNvPr id="7" name="図 6" descr="tek00010_clock_input_fanou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680" y="0"/>
            <a:ext cx="4800000" cy="360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6933" y="3104469"/>
            <a:ext cx="161714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OSC output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933" y="6874933"/>
            <a:ext cx="144462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 input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990613" y="3104469"/>
            <a:ext cx="228455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err="1" smtClean="0"/>
              <a:t>Fanout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buf</a:t>
            </a:r>
            <a:r>
              <a:rPr lang="en-US" altLang="ja-JP" sz="2400" dirty="0" smtClean="0"/>
              <a:t> input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90613" y="6867309"/>
            <a:ext cx="163939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 output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992079" y="3104469"/>
            <a:ext cx="148174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FMC input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995459" y="6874933"/>
            <a:ext cx="1437864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DAC input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975146" y="3745907"/>
            <a:ext cx="4697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f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978526" y="0"/>
            <a:ext cx="5244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e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3680" y="3745907"/>
            <a:ext cx="5330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d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973680" y="0"/>
            <a:ext cx="5014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c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0" y="3745907"/>
            <a:ext cx="5330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b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0" y="0"/>
            <a:ext cx="5187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(a)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rhea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円/楕円 2"/>
          <p:cNvSpPr>
            <a:spLocks noChangeAspect="1"/>
          </p:cNvSpPr>
          <p:nvPr/>
        </p:nvSpPr>
        <p:spPr>
          <a:xfrm>
            <a:off x="2496657" y="1736890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>
            <a:spLocks noChangeAspect="1"/>
          </p:cNvSpPr>
          <p:nvPr/>
        </p:nvSpPr>
        <p:spPr>
          <a:xfrm>
            <a:off x="2985562" y="1889290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>
            <a:spLocks noChangeAspect="1"/>
          </p:cNvSpPr>
          <p:nvPr/>
        </p:nvSpPr>
        <p:spPr>
          <a:xfrm>
            <a:off x="3467520" y="3881751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6726637" y="1493946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/>
        </p:nvSpPr>
        <p:spPr>
          <a:xfrm>
            <a:off x="6954592" y="1826002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3567169" y="1991106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187990" y="1246611"/>
            <a:ext cx="463062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(a)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26054" y="2481842"/>
            <a:ext cx="474960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kumimoji="1" lang="en-US" altLang="ja-JP" sz="2000" dirty="0" err="1" smtClean="0"/>
              <a:t>b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83910" y="2419059"/>
            <a:ext cx="448660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143465" y="2252482"/>
            <a:ext cx="474960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29770" y="961034"/>
            <a:ext cx="467821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e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099373" y="3462364"/>
            <a:ext cx="422236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f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72008" y="2690418"/>
            <a:ext cx="172354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水晶発振器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85530" y="556391"/>
            <a:ext cx="2838037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クロック・ファンアウト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・バッファ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104076" y="5069583"/>
            <a:ext cx="167666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FMC</a:t>
            </a:r>
            <a:r>
              <a:rPr kumimoji="1" lang="ja-JP" altLang="en-US" sz="2400" dirty="0" smtClean="0"/>
              <a:t>（裏面）</a:t>
            </a:r>
            <a:endParaRPr kumimoji="1" lang="ja-JP" altLang="en-US" sz="2400" dirty="0"/>
          </a:p>
        </p:txBody>
      </p:sp>
      <p:cxnSp>
        <p:nvCxnSpPr>
          <p:cNvPr id="20" name="直線矢印コネクタ 19"/>
          <p:cNvCxnSpPr/>
          <p:nvPr/>
        </p:nvCxnSpPr>
        <p:spPr>
          <a:xfrm rot="5400000" flipH="1" flipV="1">
            <a:off x="2014152" y="2197057"/>
            <a:ext cx="302136" cy="662874"/>
          </a:xfrm>
          <a:prstGeom prst="straightConnector1">
            <a:avLst/>
          </a:prstGeom>
          <a:ln w="508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7" idx="2"/>
          </p:cNvCxnSpPr>
          <p:nvPr/>
        </p:nvCxnSpPr>
        <p:spPr>
          <a:xfrm rot="5400000">
            <a:off x="3452071" y="1338630"/>
            <a:ext cx="603720" cy="701236"/>
          </a:xfrm>
          <a:prstGeom prst="straightConnector1">
            <a:avLst/>
          </a:prstGeom>
          <a:ln w="508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/>
          <p:cNvSpPr/>
          <p:nvPr/>
        </p:nvSpPr>
        <p:spPr>
          <a:xfrm>
            <a:off x="6791767" y="1009570"/>
            <a:ext cx="947865" cy="5036969"/>
          </a:xfrm>
          <a:prstGeom prst="roundRect">
            <a:avLst/>
          </a:prstGeom>
          <a:noFill/>
          <a:ln w="508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>
            <a:spLocks noChangeAspect="1"/>
          </p:cNvSpPr>
          <p:nvPr/>
        </p:nvSpPr>
        <p:spPr>
          <a:xfrm>
            <a:off x="3947092" y="1580793"/>
            <a:ext cx="1193604" cy="1223997"/>
          </a:xfrm>
          <a:prstGeom prst="roundRect">
            <a:avLst/>
          </a:prstGeom>
          <a:noFill/>
          <a:ln w="508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>
            <a:spLocks noChangeAspect="1"/>
          </p:cNvSpPr>
          <p:nvPr/>
        </p:nvSpPr>
        <p:spPr>
          <a:xfrm>
            <a:off x="3309751" y="4342231"/>
            <a:ext cx="1018074" cy="1043997"/>
          </a:xfrm>
          <a:prstGeom prst="roundRect">
            <a:avLst/>
          </a:prstGeom>
          <a:noFill/>
          <a:ln w="508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98901" y="2822391"/>
            <a:ext cx="163954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</a:t>
            </a:r>
            <a:r>
              <a:rPr lang="ja-JP" altLang="en-US" sz="2400" dirty="0" smtClean="0"/>
              <a:t>（裏面）</a:t>
            </a:r>
            <a:endParaRPr kumimoji="1" lang="ja-JP" altLang="en-US" sz="24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354638" y="4407367"/>
            <a:ext cx="163277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  <a:r>
              <a:rPr lang="ja-JP" altLang="en-US" sz="2400" dirty="0" smtClean="0"/>
              <a:t>（裏面）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図形グループ 13"/>
          <p:cNvGrpSpPr/>
          <p:nvPr/>
        </p:nvGrpSpPr>
        <p:grpSpPr>
          <a:xfrm>
            <a:off x="-370706" y="1342345"/>
            <a:ext cx="6519080" cy="2916820"/>
            <a:chOff x="-370706" y="1342345"/>
            <a:chExt cx="6519080" cy="2916820"/>
          </a:xfrm>
        </p:grpSpPr>
        <p:pic>
          <p:nvPicPr>
            <p:cNvPr id="4" name="図 3" descr="スクリーンショット 2014-09-10 22.39.1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610" y="1342345"/>
              <a:ext cx="2240542" cy="2880000"/>
            </a:xfrm>
            <a:prstGeom prst="rect">
              <a:avLst/>
            </a:prstGeom>
          </p:spPr>
        </p:pic>
        <p:grpSp>
          <p:nvGrpSpPr>
            <p:cNvPr id="5" name="図形グループ 4"/>
            <p:cNvGrpSpPr/>
            <p:nvPr/>
          </p:nvGrpSpPr>
          <p:grpSpPr>
            <a:xfrm>
              <a:off x="3986547" y="1589316"/>
              <a:ext cx="2161827" cy="2340000"/>
              <a:chOff x="3650042" y="1621884"/>
              <a:chExt cx="2161827" cy="2340000"/>
            </a:xfrm>
          </p:grpSpPr>
          <p:pic>
            <p:nvPicPr>
              <p:cNvPr id="6" name="図 5" descr="スクリーンショット 2014-09-10 23.02.59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0042" y="1621884"/>
                <a:ext cx="2161827" cy="2340000"/>
              </a:xfrm>
              <a:prstGeom prst="rect">
                <a:avLst/>
              </a:prstGeom>
            </p:spPr>
          </p:pic>
          <p:sp>
            <p:nvSpPr>
              <p:cNvPr id="7" name="テキスト ボックス 6"/>
              <p:cNvSpPr txBox="1"/>
              <p:nvPr/>
            </p:nvSpPr>
            <p:spPr>
              <a:xfrm>
                <a:off x="4374574" y="2518480"/>
                <a:ext cx="4032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 smtClean="0"/>
                  <a:t>L</a:t>
                </a:r>
                <a:endParaRPr kumimoji="1" lang="ja-JP" altLang="en-US" sz="2400" i="1" dirty="0"/>
              </a:p>
            </p:txBody>
          </p:sp>
        </p:grpSp>
        <p:grpSp>
          <p:nvGrpSpPr>
            <p:cNvPr id="10" name="図形グループ 9"/>
            <p:cNvGrpSpPr/>
            <p:nvPr/>
          </p:nvGrpSpPr>
          <p:grpSpPr>
            <a:xfrm>
              <a:off x="2652566" y="2116835"/>
              <a:ext cx="1211822" cy="1270099"/>
              <a:chOff x="2652566" y="2019131"/>
              <a:chExt cx="1211822" cy="1270099"/>
            </a:xfrm>
          </p:grpSpPr>
          <p:sp>
            <p:nvSpPr>
              <p:cNvPr id="8" name="右矢印 7"/>
              <p:cNvSpPr/>
              <p:nvPr/>
            </p:nvSpPr>
            <p:spPr>
              <a:xfrm>
                <a:off x="2707633" y="2019131"/>
                <a:ext cx="1156755" cy="1270099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2652566" y="2344687"/>
                <a:ext cx="112082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700" dirty="0"/>
                  <a:t>E</a:t>
                </a:r>
                <a:r>
                  <a:rPr kumimoji="1" lang="en-US" altLang="ja-JP" sz="1700" dirty="0" smtClean="0"/>
                  <a:t>quivalent</a:t>
                </a:r>
              </a:p>
              <a:p>
                <a:pPr algn="ctr"/>
                <a:r>
                  <a:rPr lang="en-US" altLang="ja-JP" sz="1700" dirty="0"/>
                  <a:t>C</a:t>
                </a:r>
                <a:r>
                  <a:rPr kumimoji="1" lang="en-US" altLang="ja-JP" sz="1700" dirty="0" smtClean="0"/>
                  <a:t>ircuit</a:t>
                </a:r>
                <a:endParaRPr kumimoji="1" lang="ja-JP" altLang="en-US" sz="1700" dirty="0"/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877601" y="1549054"/>
              <a:ext cx="935986" cy="3539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700" dirty="0" smtClean="0"/>
                <a:t>A</a:t>
              </a:r>
              <a:r>
                <a:rPr kumimoji="1" lang="en-US" altLang="ja-JP" sz="1700" dirty="0" smtClean="0"/>
                <a:t>ntenna</a:t>
              </a:r>
              <a:endParaRPr kumimoji="1" lang="ja-JP" altLang="en-US" sz="1700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-370706" y="2330036"/>
              <a:ext cx="1674958" cy="8771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700" dirty="0"/>
                <a:t>S</a:t>
              </a:r>
              <a:r>
                <a:rPr lang="en-US" altLang="ja-JP" sz="1700" dirty="0" smtClean="0"/>
                <a:t>uperconducting</a:t>
              </a:r>
            </a:p>
            <a:p>
              <a:pPr algn="ctr"/>
              <a:r>
                <a:rPr lang="en-US" altLang="ja-JP" sz="1700" dirty="0"/>
                <a:t>M</a:t>
              </a:r>
              <a:r>
                <a:rPr lang="en-US" altLang="ja-JP" sz="1700" dirty="0" smtClean="0"/>
                <a:t>icrowave</a:t>
              </a:r>
            </a:p>
            <a:p>
              <a:pPr algn="ctr"/>
              <a:r>
                <a:rPr lang="en-US" altLang="ja-JP" sz="1700" dirty="0"/>
                <a:t>R</a:t>
              </a:r>
              <a:r>
                <a:rPr lang="en-US" altLang="ja-JP" sz="1700" dirty="0" smtClean="0"/>
                <a:t>esonator</a:t>
              </a:r>
              <a:endParaRPr kumimoji="1" lang="ja-JP" altLang="en-US" sz="17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538045" y="3905222"/>
              <a:ext cx="1027107" cy="3539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700" dirty="0"/>
                <a:t>F</a:t>
              </a:r>
              <a:r>
                <a:rPr lang="en-US" altLang="ja-JP" sz="1700" dirty="0" smtClean="0"/>
                <a:t>eed </a:t>
              </a:r>
              <a:r>
                <a:rPr lang="en-US" altLang="ja-JP" sz="1700" dirty="0"/>
                <a:t>L</a:t>
              </a:r>
              <a:r>
                <a:rPr lang="en-US" altLang="ja-JP" sz="1700" dirty="0" smtClean="0"/>
                <a:t>ine</a:t>
              </a:r>
              <a:endParaRPr kumimoji="1" lang="ja-JP" altLang="en-US" sz="17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05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38431" y="2143669"/>
            <a:ext cx="1415772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直流電源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55195" y="4922696"/>
            <a:ext cx="249779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テスター（電圧計）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20087" y="1942548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90852" y="4832991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図形グループ 26"/>
          <p:cNvGrpSpPr/>
          <p:nvPr/>
        </p:nvGrpSpPr>
        <p:grpSpPr>
          <a:xfrm>
            <a:off x="5083548" y="1769178"/>
            <a:ext cx="230420" cy="217665"/>
            <a:chOff x="3028550" y="3538914"/>
            <a:chExt cx="230420" cy="217665"/>
          </a:xfrm>
        </p:grpSpPr>
        <p:sp>
          <p:nvSpPr>
            <p:cNvPr id="25" name="円/楕円 24"/>
            <p:cNvSpPr>
              <a:spLocks noChangeAspect="1"/>
            </p:cNvSpPr>
            <p:nvPr/>
          </p:nvSpPr>
          <p:spPr>
            <a:xfrm>
              <a:off x="3050262" y="3538914"/>
              <a:ext cx="208708" cy="21766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028550" y="3538914"/>
              <a:ext cx="108550" cy="217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1173608" y="1151507"/>
            <a:ext cx="1632378" cy="113877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アナログ基板</a:t>
            </a:r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62527" y="1151507"/>
            <a:ext cx="1627369" cy="113877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デジタル基板</a:t>
            </a:r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cxnSp>
        <p:nvCxnSpPr>
          <p:cNvPr id="8" name="直線矢印コネクタ 7"/>
          <p:cNvCxnSpPr>
            <a:stCxn id="6" idx="1"/>
            <a:endCxn id="2" idx="3"/>
          </p:cNvCxnSpPr>
          <p:nvPr/>
        </p:nvCxnSpPr>
        <p:spPr>
          <a:xfrm rot="10800000">
            <a:off x="2805987" y="1720894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rot="10800000">
            <a:off x="4989896" y="1561614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rot="10800000">
            <a:off x="4989896" y="1867156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46437" y="1153095"/>
            <a:ext cx="1210588" cy="113877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endParaRPr lang="en-US" altLang="ja-JP" sz="2000" dirty="0" smtClean="0"/>
          </a:p>
          <a:p>
            <a:pPr algn="ctr"/>
            <a:r>
              <a:rPr lang="ja-JP" altLang="en-US" sz="2000" dirty="0" smtClean="0"/>
              <a:t>直流電源</a:t>
            </a:r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228528" y="1166658"/>
            <a:ext cx="33855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+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267545" y="1736883"/>
            <a:ext cx="2788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-</a:t>
            </a:r>
            <a:endParaRPr kumimoji="1"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rot="16200000" flipV="1">
            <a:off x="5111829" y="1658406"/>
            <a:ext cx="203959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rot="16200000" flipV="1">
            <a:off x="4967830" y="2230440"/>
            <a:ext cx="491959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rot="5400000" flipH="1" flipV="1">
            <a:off x="4800628" y="2171788"/>
            <a:ext cx="609264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円/楕円 37"/>
          <p:cNvSpPr/>
          <p:nvPr/>
        </p:nvSpPr>
        <p:spPr>
          <a:xfrm>
            <a:off x="5192098" y="1541585"/>
            <a:ext cx="46499" cy="4741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5088903" y="1845788"/>
            <a:ext cx="46499" cy="4741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551821" y="2476420"/>
            <a:ext cx="1210588" cy="70788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テスター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（電圧計）</a:t>
            </a:r>
            <a:endParaRPr lang="en-US" altLang="ja-JP" sz="2400" dirty="0" smtClean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816841" y="138524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860167" y="1834359"/>
            <a:ext cx="60181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12 V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kc705fmc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54" y="1228266"/>
            <a:ext cx="4763492" cy="440146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790167" y="2083024"/>
            <a:ext cx="2401819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既存のアナログ基板</a:t>
            </a:r>
            <a:endParaRPr lang="en-US" altLang="ja-JP" sz="2000" dirty="0" smtClean="0"/>
          </a:p>
          <a:p>
            <a:pPr algn="ctr"/>
            <a:r>
              <a:rPr lang="en-US" altLang="ja-JP" sz="2000" dirty="0" smtClean="0"/>
              <a:t>FMC150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96423" y="2124859"/>
            <a:ext cx="2217975" cy="707886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r>
              <a:rPr lang="en-US" altLang="ja-JP" sz="2000" dirty="0" smtClean="0"/>
              <a:t>Kintex-7 </a:t>
            </a:r>
            <a:r>
              <a:rPr lang="ja-JP" altLang="en-US" sz="2000" dirty="0" smtClean="0"/>
              <a:t>評価キット</a:t>
            </a:r>
            <a:endParaRPr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77137" y="5282341"/>
            <a:ext cx="2410962" cy="707886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LAN </a:t>
            </a:r>
            <a:r>
              <a:rPr lang="ja-JP" altLang="en-US" sz="2000" dirty="0" smtClean="0"/>
              <a:t>ポート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（</a:t>
            </a:r>
            <a:r>
              <a:rPr lang="en-US" altLang="ja-JP" sz="2000" dirty="0" err="1" smtClean="0"/>
              <a:t>SiTCP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で</a:t>
            </a:r>
            <a:r>
              <a:rPr lang="en-US" altLang="ja-JP" sz="2000" dirty="0" smtClean="0"/>
              <a:t> PC </a:t>
            </a:r>
            <a:r>
              <a:rPr lang="ja-JP" altLang="en-US" sz="2000" dirty="0" smtClean="0"/>
              <a:t>と通信）</a:t>
            </a:r>
            <a:endParaRPr lang="en-US" altLang="ja-JP" sz="2000" dirty="0" smtClean="0"/>
          </a:p>
        </p:txBody>
      </p:sp>
      <p:sp>
        <p:nvSpPr>
          <p:cNvPr id="13" name="角丸四角形 12"/>
          <p:cNvSpPr/>
          <p:nvPr/>
        </p:nvSpPr>
        <p:spPr>
          <a:xfrm>
            <a:off x="3683620" y="3954664"/>
            <a:ext cx="684759" cy="64780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>
            <a:stCxn id="16" idx="0"/>
            <a:endCxn id="13" idx="2"/>
          </p:cNvCxnSpPr>
          <p:nvPr/>
        </p:nvCxnSpPr>
        <p:spPr>
          <a:xfrm rot="16200000" flipV="1">
            <a:off x="3828889" y="4799584"/>
            <a:ext cx="600468" cy="20624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3409043" y="5202941"/>
            <a:ext cx="1646404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FPGA Kintex-7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5935289" y="3035938"/>
            <a:ext cx="684759" cy="29489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>
            <a:stCxn id="20" idx="0"/>
            <a:endCxn id="17" idx="2"/>
          </p:cNvCxnSpPr>
          <p:nvPr/>
        </p:nvCxnSpPr>
        <p:spPr>
          <a:xfrm rot="16200000" flipV="1">
            <a:off x="5457669" y="4150829"/>
            <a:ext cx="1666686" cy="2668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4967190" y="4997515"/>
            <a:ext cx="2674330" cy="101566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LED</a:t>
            </a:r>
          </a:p>
          <a:p>
            <a:pPr algn="ctr"/>
            <a:r>
              <a:rPr lang="ja-JP" altLang="en-US" sz="2000" dirty="0" smtClean="0"/>
              <a:t>（クロック信号の確認等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デバッグに用いる）</a:t>
            </a:r>
            <a:endParaRPr lang="en-US" altLang="ja-JP" sz="2000" dirty="0" smtClean="0"/>
          </a:p>
        </p:txBody>
      </p:sp>
      <p:cxnSp>
        <p:nvCxnSpPr>
          <p:cNvPr id="22" name="直線矢印コネクタ 21"/>
          <p:cNvCxnSpPr/>
          <p:nvPr/>
        </p:nvCxnSpPr>
        <p:spPr>
          <a:xfrm rot="10800000" flipV="1">
            <a:off x="5514353" y="2436967"/>
            <a:ext cx="275815" cy="3523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>
            <a:stCxn id="8" idx="2"/>
          </p:cNvCxnSpPr>
          <p:nvPr/>
        </p:nvCxnSpPr>
        <p:spPr>
          <a:xfrm rot="16200000" flipH="1">
            <a:off x="3165682" y="2772474"/>
            <a:ext cx="246617" cy="36715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2423507" y="4402999"/>
            <a:ext cx="518221" cy="370788"/>
          </a:xfrm>
          <a:prstGeom prst="round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>
            <a:stCxn id="12" idx="0"/>
            <a:endCxn id="29" idx="2"/>
          </p:cNvCxnSpPr>
          <p:nvPr/>
        </p:nvCxnSpPr>
        <p:spPr>
          <a:xfrm rot="5400000" flipH="1" flipV="1">
            <a:off x="2428341" y="5028064"/>
            <a:ext cx="508554" cy="1588"/>
          </a:xfrm>
          <a:prstGeom prst="straightConnector1">
            <a:avLst/>
          </a:prstGeom>
          <a:ln>
            <a:solidFill>
              <a:srgbClr val="00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509494" y="1236285"/>
            <a:ext cx="946370" cy="70217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3811852" y="1282576"/>
            <a:ext cx="2393511" cy="759890"/>
            <a:chOff x="3806171" y="1150689"/>
            <a:chExt cx="2393511" cy="759890"/>
          </a:xfrm>
          <a:solidFill>
            <a:schemeClr val="bg1"/>
          </a:solidFill>
        </p:grpSpPr>
        <p:sp>
          <p:nvSpPr>
            <p:cNvPr id="3" name="上矢印 2"/>
            <p:cNvSpPr/>
            <p:nvPr/>
          </p:nvSpPr>
          <p:spPr>
            <a:xfrm>
              <a:off x="4490930" y="1150689"/>
              <a:ext cx="476260" cy="759889"/>
            </a:xfrm>
            <a:prstGeom prst="upArrow">
              <a:avLst/>
            </a:prstGeom>
            <a:grp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上矢印 3"/>
            <p:cNvSpPr/>
            <p:nvPr/>
          </p:nvSpPr>
          <p:spPr>
            <a:xfrm rot="10800000">
              <a:off x="5027236" y="1150690"/>
              <a:ext cx="476260" cy="759889"/>
            </a:xfrm>
            <a:prstGeom prst="upArrow">
              <a:avLst/>
            </a:prstGeom>
            <a:grp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502055" y="1163130"/>
              <a:ext cx="697627" cy="707886"/>
            </a:xfrm>
            <a:prstGeom prst="rect">
              <a:avLst/>
            </a:prstGeom>
            <a:grp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 smtClean="0"/>
                <a:t>ADC</a:t>
              </a:r>
            </a:p>
            <a:p>
              <a:pPr algn="ctr"/>
              <a:r>
                <a:rPr lang="ja-JP" altLang="en-US" sz="2000" dirty="0" smtClean="0"/>
                <a:t>入力</a:t>
              </a:r>
              <a:endParaRPr kumimoji="1" lang="ja-JP" altLang="en-US" sz="2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3806171" y="1163130"/>
              <a:ext cx="697627" cy="707886"/>
            </a:xfrm>
            <a:prstGeom prst="rect">
              <a:avLst/>
            </a:prstGeom>
            <a:grp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 smtClean="0"/>
                <a:t>DAC</a:t>
              </a:r>
            </a:p>
            <a:p>
              <a:pPr algn="ctr"/>
              <a:r>
                <a:rPr lang="ja-JP" altLang="en-US" sz="2000" dirty="0" smtClean="0"/>
                <a:t>入力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rhea_kintex-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上矢印 2"/>
          <p:cNvSpPr/>
          <p:nvPr/>
        </p:nvSpPr>
        <p:spPr>
          <a:xfrm>
            <a:off x="4490930" y="-499424"/>
            <a:ext cx="692260" cy="867888"/>
          </a:xfrm>
          <a:prstGeom prst="up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上矢印 3"/>
          <p:cNvSpPr/>
          <p:nvPr/>
        </p:nvSpPr>
        <p:spPr>
          <a:xfrm rot="10800000">
            <a:off x="5440826" y="-486982"/>
            <a:ext cx="692260" cy="867888"/>
          </a:xfrm>
          <a:prstGeom prst="up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99926" y="-356710"/>
            <a:ext cx="697627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  <a:p>
            <a:pPr algn="ctr"/>
            <a:r>
              <a:rPr lang="ja-JP" altLang="en-US" sz="2000" dirty="0" smtClean="0"/>
              <a:t>入力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57096" y="-364799"/>
            <a:ext cx="697627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  <a:p>
            <a:pPr algn="ctr"/>
            <a:r>
              <a:rPr lang="ja-JP" altLang="en-US" sz="2000" dirty="0" smtClean="0"/>
              <a:t>入力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06061" y="938337"/>
            <a:ext cx="76174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RHEA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0187" y="2693725"/>
            <a:ext cx="162736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</p:txBody>
      </p:sp>
      <p:sp>
        <p:nvSpPr>
          <p:cNvPr id="9" name="円/楕円 8"/>
          <p:cNvSpPr/>
          <p:nvPr/>
        </p:nvSpPr>
        <p:spPr>
          <a:xfrm>
            <a:off x="4146618" y="2377367"/>
            <a:ext cx="518157" cy="535356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6001764" y="2377367"/>
            <a:ext cx="518157" cy="535356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34423" y="1312088"/>
            <a:ext cx="1604325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スペーサーと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ネジで固定</a:t>
            </a:r>
            <a:endParaRPr lang="en-US" altLang="ja-JP" sz="2000" dirty="0" smtClean="0"/>
          </a:p>
        </p:txBody>
      </p:sp>
      <p:cxnSp>
        <p:nvCxnSpPr>
          <p:cNvPr id="13" name="直線矢印コネクタ 12"/>
          <p:cNvCxnSpPr/>
          <p:nvPr/>
        </p:nvCxnSpPr>
        <p:spPr>
          <a:xfrm rot="16200000" flipH="1">
            <a:off x="3461646" y="1705770"/>
            <a:ext cx="435794" cy="108591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11" idx="3"/>
            <a:endCxn id="10" idx="1"/>
          </p:cNvCxnSpPr>
          <p:nvPr/>
        </p:nvCxnSpPr>
        <p:spPr>
          <a:xfrm>
            <a:off x="3938748" y="1666031"/>
            <a:ext cx="2138898" cy="7897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omp_fmc150_rh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4960746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72849" y="212092"/>
            <a:ext cx="1210588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磁気遮蔽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する部分</a:t>
            </a:r>
            <a:endParaRPr lang="en-US" altLang="ja-JP" sz="2000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5840002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6664984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7544241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4" idx="2"/>
            <a:endCxn id="3" idx="0"/>
          </p:cNvCxnSpPr>
          <p:nvPr/>
        </p:nvCxnSpPr>
        <p:spPr>
          <a:xfrm rot="5400000">
            <a:off x="5667648" y="565865"/>
            <a:ext cx="556382" cy="126460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4" idx="2"/>
            <a:endCxn id="5" idx="0"/>
          </p:cNvCxnSpPr>
          <p:nvPr/>
        </p:nvCxnSpPr>
        <p:spPr>
          <a:xfrm rot="5400000">
            <a:off x="6107276" y="1005493"/>
            <a:ext cx="556382" cy="38535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4" idx="2"/>
            <a:endCxn id="6" idx="0"/>
          </p:cNvCxnSpPr>
          <p:nvPr/>
        </p:nvCxnSpPr>
        <p:spPr>
          <a:xfrm rot="16200000" flipH="1">
            <a:off x="6519766" y="978354"/>
            <a:ext cx="556382" cy="43962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endCxn id="7" idx="0"/>
          </p:cNvCxnSpPr>
          <p:nvPr/>
        </p:nvCxnSpPr>
        <p:spPr>
          <a:xfrm>
            <a:off x="6578145" y="919980"/>
            <a:ext cx="1318884" cy="55638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000702" y="3227619"/>
            <a:ext cx="62762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5998" y="2738389"/>
            <a:ext cx="62762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82393" y="2816369"/>
            <a:ext cx="621985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533100" y="2757574"/>
            <a:ext cx="621985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55603" y="3605449"/>
            <a:ext cx="54373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PLL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78857" y="4300927"/>
            <a:ext cx="146706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水晶発振器</a:t>
            </a:r>
            <a:endParaRPr lang="en-US" altLang="ja-JP" sz="2000" dirty="0" smtClean="0"/>
          </a:p>
        </p:txBody>
      </p:sp>
      <p:cxnSp>
        <p:nvCxnSpPr>
          <p:cNvPr id="26" name="直線矢印コネクタ 25"/>
          <p:cNvCxnSpPr>
            <a:stCxn id="25" idx="0"/>
          </p:cNvCxnSpPr>
          <p:nvPr/>
        </p:nvCxnSpPr>
        <p:spPr>
          <a:xfrm rot="5400000" flipH="1" flipV="1">
            <a:off x="783206" y="2867068"/>
            <a:ext cx="1763045" cy="1104674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1845927" y="4166322"/>
            <a:ext cx="371139" cy="287008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omp_fmc150_rhea_u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600947" y="1445334"/>
            <a:ext cx="146706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水晶発振器</a:t>
            </a:r>
            <a:endParaRPr lang="en-US" altLang="ja-JP" sz="20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643320" y="2313768"/>
            <a:ext cx="1445027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クロック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ファンアウト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バッファ</a:t>
            </a:r>
            <a:endParaRPr lang="en-US" altLang="ja-JP" sz="2000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15 13.33.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914"/>
            <a:ext cx="9144000" cy="398417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984994" y="5121650"/>
            <a:ext cx="103906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600" dirty="0" smtClean="0"/>
              <a:t>Time [sec]</a:t>
            </a:r>
            <a:endParaRPr kumimoji="1" lang="ja-JP" altLang="en-US" sz="1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818" y="3345534"/>
            <a:ext cx="1231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Y-antenna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93818" y="1377873"/>
            <a:ext cx="124452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X-antenna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978906" y="3148108"/>
            <a:ext cx="103906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600" dirty="0" smtClean="0"/>
              <a:t>Time [sec]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68560" y="4187195"/>
            <a:ext cx="16961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Temperature</a:t>
            </a:r>
            <a:r>
              <a:rPr kumimoji="1" lang="en-US" altLang="ja-JP" sz="1600" dirty="0" smtClean="0"/>
              <a:t> [</a:t>
            </a:r>
            <a:r>
              <a:rPr lang="en-US" altLang="ja-JP" sz="1600" dirty="0" err="1" smtClean="0"/>
              <a:t>mK</a:t>
            </a:r>
            <a:r>
              <a:rPr kumimoji="1" lang="en-US" altLang="ja-JP" sz="1600" dirty="0" smtClean="0"/>
              <a:t>]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4568559" y="2230454"/>
            <a:ext cx="16961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Temperature</a:t>
            </a:r>
            <a:r>
              <a:rPr kumimoji="1" lang="en-US" altLang="ja-JP" sz="1600" dirty="0" smtClean="0"/>
              <a:t> [</a:t>
            </a:r>
            <a:r>
              <a:rPr lang="en-US" altLang="ja-JP" sz="1600" dirty="0" err="1" smtClean="0"/>
              <a:t>mK</a:t>
            </a:r>
            <a:r>
              <a:rPr kumimoji="1" lang="en-US" altLang="ja-JP" sz="1600" dirty="0" smtClean="0"/>
              <a:t>]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66072" y="3016997"/>
            <a:ext cx="110799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金属線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 rot="16200000" flipV="1">
            <a:off x="3864789" y="2366096"/>
            <a:ext cx="987007" cy="3147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21711" y="1028957"/>
            <a:ext cx="5187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(a)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71395" y="1028957"/>
            <a:ext cx="5330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b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 2014-04-22 14.33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r="683"/>
          <a:stretch/>
        </p:blipFill>
        <p:spPr>
          <a:xfrm>
            <a:off x="2750015" y="1116296"/>
            <a:ext cx="4000967" cy="5093626"/>
          </a:xfrm>
          <a:prstGeom prst="rect">
            <a:avLst/>
          </a:prstGeom>
        </p:spPr>
      </p:pic>
      <p:sp>
        <p:nvSpPr>
          <p:cNvPr id="37" name="正方形/長方形 36"/>
          <p:cNvSpPr/>
          <p:nvPr/>
        </p:nvSpPr>
        <p:spPr>
          <a:xfrm>
            <a:off x="5615079" y="2992313"/>
            <a:ext cx="1225031" cy="3150769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25" y="1300449"/>
            <a:ext cx="2142478" cy="2215849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6357434" y="3304233"/>
            <a:ext cx="147783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MKID </a:t>
            </a:r>
            <a:r>
              <a:rPr kumimoji="1" lang="ja-JP" altLang="en-US" sz="2000" dirty="0" smtClean="0"/>
              <a:t>アレイ</a:t>
            </a:r>
            <a:endParaRPr kumimoji="1" lang="ja-JP" altLang="en-US" sz="2000" dirty="0"/>
          </a:p>
        </p:txBody>
      </p:sp>
      <p:grpSp>
        <p:nvGrpSpPr>
          <p:cNvPr id="40" name="図形グループ 39"/>
          <p:cNvGrpSpPr/>
          <p:nvPr/>
        </p:nvGrpSpPr>
        <p:grpSpPr>
          <a:xfrm>
            <a:off x="515485" y="3889040"/>
            <a:ext cx="2160000" cy="2320882"/>
            <a:chOff x="5987803" y="3940305"/>
            <a:chExt cx="2160000" cy="2320882"/>
          </a:xfrm>
        </p:grpSpPr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7803" y="3940305"/>
              <a:ext cx="2160000" cy="2123163"/>
            </a:xfrm>
            <a:prstGeom prst="rect">
              <a:avLst/>
            </a:prstGeom>
            <a:ln>
              <a:noFill/>
            </a:ln>
          </p:spPr>
        </p:pic>
        <p:sp>
          <p:nvSpPr>
            <p:cNvPr id="36" name="テキスト ボックス 35"/>
            <p:cNvSpPr txBox="1"/>
            <p:nvPr/>
          </p:nvSpPr>
          <p:spPr>
            <a:xfrm>
              <a:off x="6162433" y="5861077"/>
              <a:ext cx="1831751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000" dirty="0" smtClean="0"/>
                <a:t>クライオスタット</a:t>
              </a:r>
              <a:endParaRPr kumimoji="1" lang="ja-JP" altLang="en-US" sz="2000" dirty="0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515485" y="1298384"/>
            <a:ext cx="2134261" cy="2005849"/>
            <a:chOff x="482062" y="1298384"/>
            <a:chExt cx="2134261" cy="2005849"/>
          </a:xfrm>
        </p:grpSpPr>
        <p:pic>
          <p:nvPicPr>
            <p:cNvPr id="19" name="図 18" descr="P1140063.JPG"/>
            <p:cNvPicPr>
              <a:picLocks noChangeAspect="1"/>
            </p:cNvPicPr>
            <p:nvPr/>
          </p:nvPicPr>
          <p:blipFill rotWithShape="1">
            <a:blip r:embed="rId5"/>
            <a:srcRect l="3973" r="15726" b="9410"/>
            <a:stretch/>
          </p:blipFill>
          <p:spPr>
            <a:xfrm>
              <a:off x="482062" y="1298384"/>
              <a:ext cx="2134261" cy="1805794"/>
            </a:xfrm>
            <a:prstGeom prst="rect">
              <a:avLst/>
            </a:prstGeom>
          </p:spPr>
        </p:pic>
        <p:sp>
          <p:nvSpPr>
            <p:cNvPr id="38" name="テキスト ボックス 37"/>
            <p:cNvSpPr txBox="1"/>
            <p:nvPr/>
          </p:nvSpPr>
          <p:spPr>
            <a:xfrm>
              <a:off x="881613" y="2904123"/>
              <a:ext cx="1338828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000" dirty="0" smtClean="0"/>
                <a:t>主鏡・副鏡</a:t>
              </a:r>
              <a:endParaRPr kumimoji="1" lang="ja-JP" altLang="en-US" sz="2000" dirty="0"/>
            </a:p>
          </p:txBody>
        </p:sp>
      </p:grpSp>
      <p:sp>
        <p:nvSpPr>
          <p:cNvPr id="45" name="右矢印 44"/>
          <p:cNvSpPr/>
          <p:nvPr/>
        </p:nvSpPr>
        <p:spPr>
          <a:xfrm rot="1451996">
            <a:off x="2770242" y="2195265"/>
            <a:ext cx="1069957" cy="35389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/>
          <p:cNvSpPr/>
          <p:nvPr/>
        </p:nvSpPr>
        <p:spPr>
          <a:xfrm rot="10024958">
            <a:off x="4812503" y="2581091"/>
            <a:ext cx="1116827" cy="35389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 descr="スクリーンショット 2013-11-05 14.36.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005325" y="4090729"/>
            <a:ext cx="2153683" cy="1972739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6636196" y="5857515"/>
            <a:ext cx="95410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回転台</a:t>
            </a:r>
            <a:endParaRPr kumimoji="1" lang="ja-JP" altLang="en-US" sz="2000" dirty="0"/>
          </a:p>
        </p:txBody>
      </p:sp>
      <p:sp>
        <p:nvSpPr>
          <p:cNvPr id="48" name="右矢印 47"/>
          <p:cNvSpPr/>
          <p:nvPr/>
        </p:nvSpPr>
        <p:spPr>
          <a:xfrm rot="10800000">
            <a:off x="5326663" y="4931414"/>
            <a:ext cx="576832" cy="353897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/>
          <p:cNvSpPr/>
          <p:nvPr/>
        </p:nvSpPr>
        <p:spPr>
          <a:xfrm rot="20123112">
            <a:off x="2750015" y="3913780"/>
            <a:ext cx="576832" cy="353897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ry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209"/>
            <a:ext cx="9144000" cy="555758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34038" y="3213246"/>
            <a:ext cx="1201130" cy="40165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17932" y="3497043"/>
            <a:ext cx="95410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回転台</a:t>
            </a:r>
            <a:endParaRPr kumimoji="1" lang="ja-JP" altLang="en-US" sz="2000" dirty="0"/>
          </a:p>
        </p:txBody>
      </p:sp>
      <p:sp>
        <p:nvSpPr>
          <p:cNvPr id="9" name="正方形/長方形 8"/>
          <p:cNvSpPr/>
          <p:nvPr/>
        </p:nvSpPr>
        <p:spPr>
          <a:xfrm>
            <a:off x="5507703" y="5243233"/>
            <a:ext cx="3501965" cy="603451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02501" y="5250021"/>
            <a:ext cx="63355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He</a:t>
            </a:r>
            <a:r>
              <a:rPr lang="en-US" altLang="ja-JP" sz="2400" baseline="30000" dirty="0" smtClean="0"/>
              <a:t>4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04006" y="5250021"/>
            <a:ext cx="63355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He</a:t>
            </a:r>
            <a:r>
              <a:rPr lang="en-US" altLang="ja-JP" sz="2400" baseline="30000" dirty="0" smtClean="0"/>
              <a:t>3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121641" y="5249605"/>
            <a:ext cx="63355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He</a:t>
            </a:r>
            <a:r>
              <a:rPr lang="en-US" altLang="ja-JP" sz="2400" baseline="30000" dirty="0" smtClean="0"/>
              <a:t>3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6399760" y="1231013"/>
            <a:ext cx="2609907" cy="40165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88907" y="1381993"/>
            <a:ext cx="264928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ヘリウム吸着式冷凍機</a:t>
            </a:r>
            <a:endParaRPr kumimoji="1" lang="ja-JP" altLang="en-US" sz="2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625317" y="709926"/>
            <a:ext cx="2609907" cy="29365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25962" y="603471"/>
            <a:ext cx="57251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PTC</a:t>
            </a:r>
            <a:endParaRPr kumimoji="1" lang="ja-JP" altLang="en-US" sz="20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34038" y="1007961"/>
            <a:ext cx="1149681" cy="770343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5344" y="1092701"/>
            <a:ext cx="1049286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クライオ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スタット</a:t>
            </a:r>
            <a:endParaRPr kumimoji="1" lang="ja-JP" altLang="en-US" sz="2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2354" y="2082673"/>
            <a:ext cx="1110400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ヘリウム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蒸着式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冷凍機</a:t>
            </a:r>
            <a:endParaRPr lang="en-US" altLang="ja-JP" sz="2000" dirty="0" smtClean="0"/>
          </a:p>
        </p:txBody>
      </p:sp>
      <p:sp>
        <p:nvSpPr>
          <p:cNvPr id="18" name="正方形/長方形 17"/>
          <p:cNvSpPr/>
          <p:nvPr/>
        </p:nvSpPr>
        <p:spPr>
          <a:xfrm>
            <a:off x="85344" y="5243233"/>
            <a:ext cx="1631485" cy="29365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3536" y="5167144"/>
            <a:ext cx="121058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回転継手</a:t>
            </a:r>
            <a:endParaRPr kumimoji="1" lang="ja-JP" altLang="en-US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729557" y="4971250"/>
            <a:ext cx="147047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ヘリウムガス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6642" y="4498805"/>
            <a:ext cx="147047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ヘリウムガス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41975" y="5622954"/>
            <a:ext cx="212109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AC100 V</a:t>
            </a:r>
            <a:r>
              <a:rPr kumimoji="1" lang="ja-JP" altLang="en-US" sz="2000" dirty="0" smtClean="0"/>
              <a:t>、</a:t>
            </a:r>
            <a:r>
              <a:rPr kumimoji="1" lang="en-US" altLang="ja-JP" sz="2000" dirty="0" smtClean="0"/>
              <a:t>AC200 V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24" y="2678839"/>
            <a:ext cx="3502316" cy="3389581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8122913" y="3631417"/>
            <a:ext cx="0" cy="177844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/>
          <p:nvPr/>
        </p:nvCxnSpPr>
        <p:spPr>
          <a:xfrm>
            <a:off x="8536253" y="2574468"/>
            <a:ext cx="0" cy="1056949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47549</TotalTime>
  <Words>958</Words>
  <Application>Microsoft Macintosh PowerPoint</Application>
  <PresentationFormat>画面に合わせる (4:3)</PresentationFormat>
  <Paragraphs>504</Paragraphs>
  <Slides>55</Slides>
  <Notes>0</Notes>
  <HiddenSlides>0</HiddenSlides>
  <MMClips>0</MMClips>
  <ScaleCrop>false</ScaleCrop>
  <HeadingPairs>
    <vt:vector size="4" baseType="variant">
      <vt:variant>
        <vt:lpstr>デザイン テンプレート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56" baseType="lpstr">
      <vt:lpstr>Office テーマ</vt:lpstr>
      <vt:lpstr>スライド 1</vt:lpstr>
      <vt:lpstr>スライド 2</vt:lpstr>
      <vt:lpstr>スライド 3</vt:lpstr>
      <vt:lpstr>スライド 4</vt:lpstr>
      <vt:lpstr>スライド 5</vt:lpstr>
      <vt:lpstr>スライド 6</vt:lpstr>
      <vt:lpstr>スライド 7</vt:lpstr>
      <vt:lpstr>スライド 8</vt:lpstr>
      <vt:lpstr>スライド 9</vt:lpstr>
      <vt:lpstr>スライド 10</vt:lpstr>
      <vt:lpstr>スライド 11</vt:lpstr>
      <vt:lpstr>スライド 12</vt:lpstr>
      <vt:lpstr>スライド 13</vt:lpstr>
      <vt:lpstr>スライド 14</vt:lpstr>
      <vt:lpstr>スライド 15</vt:lpstr>
      <vt:lpstr>スライド 16</vt:lpstr>
      <vt:lpstr>スライド 17</vt:lpstr>
      <vt:lpstr>スライド 18</vt:lpstr>
      <vt:lpstr>スライド 19</vt:lpstr>
      <vt:lpstr>スライド 20</vt:lpstr>
      <vt:lpstr>スライド 21</vt:lpstr>
      <vt:lpstr>スライド 22</vt:lpstr>
      <vt:lpstr>スライド 23</vt:lpstr>
      <vt:lpstr>スライド 24</vt:lpstr>
      <vt:lpstr>スライド 25</vt:lpstr>
      <vt:lpstr>スライド 26</vt:lpstr>
      <vt:lpstr>スライド 27</vt:lpstr>
      <vt:lpstr>スライド 28</vt:lpstr>
      <vt:lpstr>スライド 29</vt:lpstr>
      <vt:lpstr>スライド 30</vt:lpstr>
      <vt:lpstr>スライド 31</vt:lpstr>
      <vt:lpstr>スライド 32</vt:lpstr>
      <vt:lpstr>スライド 33</vt:lpstr>
      <vt:lpstr>スライド 34</vt:lpstr>
      <vt:lpstr>スライド 35</vt:lpstr>
      <vt:lpstr>スライド 36</vt:lpstr>
      <vt:lpstr>スライド 37</vt:lpstr>
      <vt:lpstr>スライド 38</vt:lpstr>
      <vt:lpstr>スライド 39</vt:lpstr>
      <vt:lpstr>スライド 40</vt:lpstr>
      <vt:lpstr>スライド 41</vt:lpstr>
      <vt:lpstr>スライド 42</vt:lpstr>
      <vt:lpstr>スライド 43</vt:lpstr>
      <vt:lpstr>スライド 44</vt:lpstr>
      <vt:lpstr>スライド 45</vt:lpstr>
      <vt:lpstr>スライド 46</vt:lpstr>
      <vt:lpstr>スライド 47</vt:lpstr>
      <vt:lpstr>スライド 48</vt:lpstr>
      <vt:lpstr>スライド 49</vt:lpstr>
      <vt:lpstr>スライド 50</vt:lpstr>
      <vt:lpstr>スライド 51</vt:lpstr>
      <vt:lpstr>スライド 52</vt:lpstr>
      <vt:lpstr>スライド 53</vt:lpstr>
      <vt:lpstr>スライド 54</vt:lpstr>
      <vt:lpstr>スライド 55</vt:lpstr>
    </vt:vector>
  </TitlesOfParts>
  <Company>KEK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ISHITSUKA Hikaru</dc:creator>
  <cp:lastModifiedBy>ISHITSUKA Hikaru</cp:lastModifiedBy>
  <cp:revision>28</cp:revision>
  <dcterms:created xsi:type="dcterms:W3CDTF">2016-02-15T09:54:41Z</dcterms:created>
  <dcterms:modified xsi:type="dcterms:W3CDTF">2016-02-26T08:01:43Z</dcterms:modified>
</cp:coreProperties>
</file>